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Poiret One"/>
      <p:regular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Lobster"/>
      <p:regular r:id="rId28"/>
    </p:embeddedFont>
    <p:embeddedFont>
      <p:font typeface="Arimo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7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font" Target="fonts/PoiretOn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Lobster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m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Arim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ac969beb1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everyone (counselors, Natalie, College Reps, etc.)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have received a folder.  Valuable information in it including an </a:t>
            </a:r>
            <a:r>
              <a:rPr lang="en"/>
              <a:t>unofficial</a:t>
            </a:r>
            <a:r>
              <a:rPr lang="en"/>
              <a:t> transcript.  CLose chromebooks put folders down for now while we give you valuable information. </a:t>
            </a:r>
            <a:endParaRPr/>
          </a:p>
        </p:txBody>
      </p:sp>
      <p:sp>
        <p:nvSpPr>
          <p:cNvPr id="145" name="Google Shape;145;gfac969beb1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f61b0fb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f61b0fb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year thousands of dollars in scholarship money goes unclaimed 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main categories of scholarships and where to find them: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College/University Specific Scholarships</a:t>
            </a:r>
            <a:r>
              <a:rPr lang="en"/>
              <a:t> - Often “non-competitive” -  all who meet criteria and application deadline will be awarded. Found on individual college websites. A good place to start!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State/Local Scholarships</a:t>
            </a:r>
            <a:r>
              <a:rPr lang="en"/>
              <a:t> - Also often non-competitive. Regents/</a:t>
            </a:r>
            <a:r>
              <a:rPr lang="en">
                <a:solidFill>
                  <a:schemeClr val="dk1"/>
                </a:solidFill>
              </a:rPr>
              <a:t>Opportunity Scholarship is one example. </a:t>
            </a:r>
            <a:r>
              <a:rPr lang="en"/>
              <a:t>Must meet criteria and application deadlines. Links at Ktsutah.org/resources.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Private Scholarships</a:t>
            </a:r>
            <a:r>
              <a:rPr lang="en"/>
              <a:t> - Various requirements. Can be more competitive, recipients often chosen by selection committee. Visit student center website for a list by month. Updated frequently, so check back often.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that colleges, state/local agencies, and private business DO NOT accommodate late applications.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payoff is worth the time/effort, so do your research and apply!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5f3272fec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 website available 24/7 </a:t>
            </a:r>
            <a:endParaRPr/>
          </a:p>
        </p:txBody>
      </p:sp>
      <p:sp>
        <p:nvSpPr>
          <p:cNvPr id="276" name="Google Shape;276;g15f3272fec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5887760f4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folders are being handed out go over what is in them. Hand out folders.  KTS is an organizational tool to help keep everything organized!  Give students a few min. To login. Walk around room</a:t>
            </a:r>
            <a:endParaRPr/>
          </a:p>
        </p:txBody>
      </p:sp>
      <p:sp>
        <p:nvSpPr>
          <p:cNvPr id="287" name="Google Shape;287;g15887760f4a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ac969beb1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</a:t>
            </a:r>
            <a:r>
              <a:rPr lang="en"/>
              <a:t>around</a:t>
            </a:r>
            <a:r>
              <a:rPr lang="en"/>
              <a:t> the room to help students get to these screens.</a:t>
            </a:r>
            <a:endParaRPr/>
          </a:p>
        </p:txBody>
      </p:sp>
      <p:sp>
        <p:nvSpPr>
          <p:cNvPr id="298" name="Google Shape;298;gfac969beb1_2_1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8a1973b328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8a1973b328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8a1973b328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they know the expectation is that they stay the whole class period.  </a:t>
            </a:r>
            <a:endParaRPr/>
          </a:p>
        </p:txBody>
      </p:sp>
      <p:sp>
        <p:nvSpPr>
          <p:cNvPr id="320" name="Google Shape;320;g28a1973b328_2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ff4ea2ef7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ff4ea2ef70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ac969beb1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they know the expectation is that they stay the whole class period.  </a:t>
            </a:r>
            <a:endParaRPr/>
          </a:p>
        </p:txBody>
      </p:sp>
      <p:sp>
        <p:nvSpPr>
          <p:cNvPr id="156" name="Google Shape;156;gfac969beb1_2_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887760f4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5887760f4a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57eaa3c64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57eaa3c646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7f42fc1d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57f42fc1d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*Point out importance of requesting a deferment if planning on college after a mission..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57f42fc1dc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57f42fc1dc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usefulness of YouScience, especially if undecided about career.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f3272fe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5f3272fec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ac969beb1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fac969beb1_2_1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ac969beb1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fac969beb1_2_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7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7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6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2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indent="-317500" lvl="1" marL="914400" rtl="0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04800" lvl="2" marL="13716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indent="-292100" lvl="3" marL="1828800" rtl="0">
              <a:spcBef>
                <a:spcPts val="2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rtl="0"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rtl="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2" name="Google Shape;132;p26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26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34" name="Google Shape;134;p2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rm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rmAutofit/>
          </a:bodyPr>
          <a:lstStyle>
            <a:lvl1pPr indent="-330200" lvl="0" marL="457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indent="-317500" lvl="1" marL="914400" rtl="0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04800" lvl="2" marL="13716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indent="-292100" lvl="3" marL="1828800" rtl="0">
              <a:spcBef>
                <a:spcPts val="2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rtl="0"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rtl="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27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2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2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1" name="Google Shape;141;p27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2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2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cstudentcenter.weebly.com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5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E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8"/>
          <p:cNvGrpSpPr/>
          <p:nvPr/>
        </p:nvGrpSpPr>
        <p:grpSpPr>
          <a:xfrm>
            <a:off x="1096494" y="1698657"/>
            <a:ext cx="6951038" cy="1842928"/>
            <a:chOff x="0" y="-735667"/>
            <a:chExt cx="18536100" cy="4914475"/>
          </a:xfrm>
        </p:grpSpPr>
        <p:sp>
          <p:nvSpPr>
            <p:cNvPr id="148" name="Google Shape;148;p28"/>
            <p:cNvSpPr txBox="1"/>
            <p:nvPr/>
          </p:nvSpPr>
          <p:spPr>
            <a:xfrm>
              <a:off x="0" y="-735667"/>
              <a:ext cx="18536100" cy="385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400">
                  <a:solidFill>
                    <a:srgbClr val="0C6980"/>
                  </a:solidFill>
                  <a:latin typeface="Lobster"/>
                  <a:ea typeface="Lobster"/>
                  <a:cs typeface="Lobster"/>
                  <a:sym typeface="Lobster"/>
                </a:rPr>
                <a:t>Class</a:t>
              </a:r>
              <a:r>
                <a:rPr i="0" lang="en" sz="9400" u="none" cap="none" strike="noStrike">
                  <a:solidFill>
                    <a:srgbClr val="0C6980"/>
                  </a:solidFill>
                  <a:latin typeface="Lobster"/>
                  <a:ea typeface="Lobster"/>
                  <a:cs typeface="Lobster"/>
                  <a:sym typeface="Lobster"/>
                </a:rPr>
                <a:t> </a:t>
              </a:r>
              <a:r>
                <a:rPr lang="en" sz="9400">
                  <a:solidFill>
                    <a:srgbClr val="0C6980"/>
                  </a:solidFill>
                  <a:latin typeface="Lobster"/>
                  <a:ea typeface="Lobster"/>
                  <a:cs typeface="Lobster"/>
                  <a:sym typeface="Lobster"/>
                </a:rPr>
                <a:t>of</a:t>
              </a:r>
              <a:r>
                <a:rPr i="0" lang="en" sz="9400" u="none" cap="none" strike="noStrike">
                  <a:solidFill>
                    <a:srgbClr val="0C6980"/>
                  </a:solidFill>
                  <a:latin typeface="Lobster"/>
                  <a:ea typeface="Lobster"/>
                  <a:cs typeface="Lobster"/>
                  <a:sym typeface="Lobster"/>
                </a:rPr>
                <a:t> 202</a:t>
              </a:r>
              <a:r>
                <a:rPr lang="en" sz="9400">
                  <a:solidFill>
                    <a:srgbClr val="0C6980"/>
                  </a:solidFill>
                  <a:latin typeface="Lobster"/>
                  <a:ea typeface="Lobster"/>
                  <a:cs typeface="Lobster"/>
                  <a:sym typeface="Lobster"/>
                </a:rPr>
                <a:t>4</a:t>
              </a:r>
              <a:endParaRPr sz="5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49" name="Google Shape;149;p28"/>
            <p:cNvSpPr txBox="1"/>
            <p:nvPr/>
          </p:nvSpPr>
          <p:spPr>
            <a:xfrm>
              <a:off x="2389029" y="3193608"/>
              <a:ext cx="13758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2400" u="none" cap="none" strike="noStrike">
                  <a:solidFill>
                    <a:srgbClr val="0C6980"/>
                  </a:solidFill>
                  <a:latin typeface="Spartan"/>
                  <a:ea typeface="Spartan"/>
                  <a:cs typeface="Spartan"/>
                  <a:sym typeface="Spartan"/>
                </a:rPr>
                <a:t>Utah College Application Week</a:t>
              </a:r>
              <a:endParaRPr sz="1000"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654897">
            <a:off x="-131867" y="23163"/>
            <a:ext cx="2374021" cy="118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 rotWithShape="1">
          <a:blip r:embed="rId4">
            <a:alphaModFix/>
          </a:blip>
          <a:srcRect b="14661" l="0" r="-9745" t="0"/>
          <a:stretch/>
        </p:blipFill>
        <p:spPr>
          <a:xfrm>
            <a:off x="7293600" y="0"/>
            <a:ext cx="2034300" cy="15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/>
          <p:nvPr/>
        </p:nvSpPr>
        <p:spPr>
          <a:xfrm>
            <a:off x="4" y="3504070"/>
            <a:ext cx="1836261" cy="1656906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00A8A8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"/>
          <p:cNvSpPr/>
          <p:nvPr/>
        </p:nvSpPr>
        <p:spPr>
          <a:xfrm>
            <a:off x="7562100" y="3541575"/>
            <a:ext cx="1581900" cy="15819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type="title"/>
          </p:nvPr>
        </p:nvSpPr>
        <p:spPr>
          <a:xfrm>
            <a:off x="210550" y="548275"/>
            <a:ext cx="8545500" cy="6861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Poiret One"/>
                <a:ea typeface="Poiret One"/>
                <a:cs typeface="Poiret One"/>
                <a:sym typeface="Poiret One"/>
              </a:rPr>
              <a:t>Take Advantage of Scholarship Opportunities </a:t>
            </a:r>
            <a:endParaRPr b="1" sz="4400"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71" name="Google Shape;271;p37"/>
          <p:cNvSpPr txBox="1"/>
          <p:nvPr>
            <p:ph idx="2" type="body"/>
          </p:nvPr>
        </p:nvSpPr>
        <p:spPr>
          <a:xfrm>
            <a:off x="3232025" y="1794100"/>
            <a:ext cx="2679900" cy="2768100"/>
          </a:xfrm>
          <a:prstGeom prst="rect">
            <a:avLst/>
          </a:prstGeom>
          <a:solidFill>
            <a:srgbClr val="B7B7B7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2850" lIns="45725" spcFirstLastPara="1" rIns="45725" wrap="square" tIns="2285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00" u="sng"/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240" u="sng"/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000" u="sng"/>
              <a:t>STATE/LOCAL</a:t>
            </a:r>
            <a:endParaRPr b="1" sz="2200" u="sng"/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/>
              <a:t>Opportunity Scholarship 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/>
              <a:t>Utah Promise 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/>
              <a:t>Dreamers 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/>
              <a:t>. . . and more!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u="sng"/>
              <a:t>WHERE?</a:t>
            </a:r>
            <a:r>
              <a:rPr lang="en" sz="1600"/>
              <a:t> 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/>
              <a:t>ktsutah.org/resources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7"/>
          <p:cNvSpPr txBox="1"/>
          <p:nvPr>
            <p:ph idx="1" type="body"/>
          </p:nvPr>
        </p:nvSpPr>
        <p:spPr>
          <a:xfrm>
            <a:off x="387900" y="1807600"/>
            <a:ext cx="2704800" cy="2741100"/>
          </a:xfrm>
          <a:prstGeom prst="rect">
            <a:avLst/>
          </a:prstGeom>
          <a:solidFill>
            <a:srgbClr val="A2C4C9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2850" lIns="45725" spcFirstLastPara="1" rIns="45725" wrap="square" tIns="22850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300" u="sng"/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040" u="sng"/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000" u="sng"/>
              <a:t>COLLEGE/UNIVERSITY</a:t>
            </a:r>
            <a:endParaRPr sz="2000" u="sng"/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/>
              <a:t>Merit Based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/>
              <a:t>Need Based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/>
              <a:t>Program/Department 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/>
              <a:t>. . . and more!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u="sng"/>
              <a:t>WHERE?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/>
              <a:t>Individual College Websites </a:t>
            </a:r>
            <a:endParaRPr sz="16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FFFF"/>
              </a:solidFill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6051250" y="1807600"/>
            <a:ext cx="2704800" cy="27411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5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PRIVATE</a:t>
            </a:r>
            <a:endParaRPr b="1" sz="185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Private Businesses</a:t>
            </a:r>
            <a:endParaRPr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Foundations</a:t>
            </a:r>
            <a:endParaRPr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Leadership Organizations</a:t>
            </a:r>
            <a:endParaRPr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5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WHERE?</a:t>
            </a:r>
            <a:r>
              <a:rPr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           Student Center Website, “Pay for College” then “Scholarships” </a:t>
            </a:r>
            <a:endParaRPr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EF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/>
          <p:nvPr/>
        </p:nvSpPr>
        <p:spPr>
          <a:xfrm>
            <a:off x="0" y="1589600"/>
            <a:ext cx="9144000" cy="3652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8"/>
          <p:cNvSpPr txBox="1"/>
          <p:nvPr/>
        </p:nvSpPr>
        <p:spPr>
          <a:xfrm>
            <a:off x="2171576" y="678873"/>
            <a:ext cx="519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UTILIZE RESOURCES !</a:t>
            </a:r>
            <a:endParaRPr sz="700"/>
          </a:p>
        </p:txBody>
      </p:sp>
      <p:sp>
        <p:nvSpPr>
          <p:cNvPr id="280" name="Google Shape;280;p38"/>
          <p:cNvSpPr txBox="1"/>
          <p:nvPr/>
        </p:nvSpPr>
        <p:spPr>
          <a:xfrm>
            <a:off x="-255325" y="1891400"/>
            <a:ext cx="9293400" cy="4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1" marL="71120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C6980"/>
              </a:buClr>
              <a:buSzPts val="2100"/>
              <a:buFont typeface="Spartan"/>
              <a:buChar char="•"/>
            </a:pPr>
            <a:r>
              <a:rPr lang="en" sz="2100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The </a:t>
            </a:r>
            <a:r>
              <a:rPr b="1" lang="en" sz="2100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Student Center Website</a:t>
            </a:r>
            <a:r>
              <a:rPr lang="en" sz="2100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 for information on graduation requirements, careers, college, scholarships, senior awards, and much more.</a:t>
            </a:r>
            <a:endParaRPr sz="2100">
              <a:solidFill>
                <a:srgbClr val="0C698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C698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91440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          </a:t>
            </a:r>
            <a:r>
              <a:rPr lang="en" sz="1900" u="sng">
                <a:solidFill>
                  <a:schemeClr val="hlink"/>
                </a:solidFill>
                <a:latin typeface="Spartan"/>
                <a:ea typeface="Spartan"/>
                <a:cs typeface="Spartan"/>
                <a:sym typeface="Spartan"/>
                <a:hlinkClick r:id="rId3"/>
              </a:rPr>
              <a:t>https://ccstudentcenter.weebly.com</a:t>
            </a:r>
            <a:r>
              <a:rPr lang="en" sz="1900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        </a:t>
            </a:r>
            <a:endParaRPr sz="1900">
              <a:solidFill>
                <a:srgbClr val="0C698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91440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C698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91440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C698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285750" lvl="1" marL="71120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C6980"/>
              </a:buClr>
              <a:buSzPts val="2100"/>
              <a:buFont typeface="Spartan"/>
              <a:buChar char="•"/>
            </a:pPr>
            <a:r>
              <a:rPr lang="en" sz="2100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Our College Resource Advisor, </a:t>
            </a:r>
            <a:endParaRPr sz="2100">
              <a:solidFill>
                <a:srgbClr val="0C698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           Stephanie Rowan-Bailey.</a:t>
            </a:r>
            <a:endParaRPr sz="2100">
              <a:solidFill>
                <a:srgbClr val="0C698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91440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C698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C69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654897">
            <a:off x="15601" y="29659"/>
            <a:ext cx="1904604" cy="952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1730" y="77319"/>
            <a:ext cx="1512270" cy="151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182411">
            <a:off x="896823" y="449946"/>
            <a:ext cx="972090" cy="84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7400" y="2940050"/>
            <a:ext cx="1762924" cy="177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EF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/>
          <p:nvPr/>
        </p:nvSpPr>
        <p:spPr>
          <a:xfrm>
            <a:off x="844625" y="89975"/>
            <a:ext cx="7636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Access Keys to Success Account</a:t>
            </a:r>
            <a:endParaRPr sz="4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www.ktsutah.org</a:t>
            </a:r>
            <a:r>
              <a:rPr b="0" i="0" lang="en" sz="4400" u="none" cap="none" strike="noStrike">
                <a:solidFill>
                  <a:srgbClr val="2050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400" u="none" cap="none" strike="noStrike">
              <a:solidFill>
                <a:srgbClr val="20507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205070"/>
              </a:solidFill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5150249" y="3060037"/>
            <a:ext cx="30405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20507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205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9"/>
          <p:cNvSpPr txBox="1"/>
          <p:nvPr/>
        </p:nvSpPr>
        <p:spPr>
          <a:xfrm>
            <a:off x="4907514" y="3343313"/>
            <a:ext cx="3792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marR="0" rtl="0" algn="l">
              <a:lnSpc>
                <a:spcPct val="1052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205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39"/>
          <p:cNvPicPr preferRelativeResize="0"/>
          <p:nvPr/>
        </p:nvPicPr>
        <p:blipFill rotWithShape="1">
          <a:blip r:embed="rId3">
            <a:alphaModFix/>
          </a:blip>
          <a:srcRect b="16649" l="23445" r="17688" t="10739"/>
          <a:stretch/>
        </p:blipFill>
        <p:spPr>
          <a:xfrm>
            <a:off x="3107762" y="2017713"/>
            <a:ext cx="3040502" cy="219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9"/>
          <p:cNvPicPr preferRelativeResize="0"/>
          <p:nvPr/>
        </p:nvPicPr>
        <p:blipFill rotWithShape="1">
          <a:blip r:embed="rId4">
            <a:alphaModFix/>
          </a:blip>
          <a:srcRect b="1838" l="-1431" r="13634" t="9351"/>
          <a:stretch/>
        </p:blipFill>
        <p:spPr>
          <a:xfrm>
            <a:off x="0" y="2020661"/>
            <a:ext cx="3040502" cy="218682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9"/>
          <p:cNvSpPr/>
          <p:nvPr/>
        </p:nvSpPr>
        <p:spPr>
          <a:xfrm>
            <a:off x="1016875" y="2907800"/>
            <a:ext cx="186900" cy="412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5525" y="2020650"/>
            <a:ext cx="2830006" cy="21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EF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/>
          <p:nvPr/>
        </p:nvSpPr>
        <p:spPr>
          <a:xfrm>
            <a:off x="1533302" y="89968"/>
            <a:ext cx="6077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301" name="Google Shape;301;p40"/>
          <p:cNvSpPr txBox="1"/>
          <p:nvPr/>
        </p:nvSpPr>
        <p:spPr>
          <a:xfrm>
            <a:off x="5566014" y="3424288"/>
            <a:ext cx="379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2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205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0"/>
          <p:cNvSpPr txBox="1"/>
          <p:nvPr/>
        </p:nvSpPr>
        <p:spPr>
          <a:xfrm>
            <a:off x="1130150" y="471625"/>
            <a:ext cx="723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Once logged in your screen should look like this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03" name="Google Shape;3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00" y="961500"/>
            <a:ext cx="3642276" cy="2987701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4" name="Google Shape;304;p40"/>
          <p:cNvSpPr/>
          <p:nvPr/>
        </p:nvSpPr>
        <p:spPr>
          <a:xfrm>
            <a:off x="1219125" y="1601775"/>
            <a:ext cx="5694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2600" y="961500"/>
            <a:ext cx="3937577" cy="29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/>
          <p:nvPr/>
        </p:nvSpPr>
        <p:spPr>
          <a:xfrm>
            <a:off x="4908825" y="2812025"/>
            <a:ext cx="435900" cy="18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0"/>
          <p:cNvSpPr/>
          <p:nvPr/>
        </p:nvSpPr>
        <p:spPr>
          <a:xfrm>
            <a:off x="4908825" y="3372650"/>
            <a:ext cx="435900" cy="18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0"/>
          <p:cNvSpPr txBox="1"/>
          <p:nvPr/>
        </p:nvSpPr>
        <p:spPr>
          <a:xfrm>
            <a:off x="1139050" y="3949200"/>
            <a:ext cx="5526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Click on College Application Checklist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Click on #3 Select Colleges (You can use Map View or List View)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Select colleges you want to apply to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Return to College APplication Checklist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Click on #4. Apply to College!!!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40"/>
          <p:cNvCxnSpPr/>
          <p:nvPr/>
        </p:nvCxnSpPr>
        <p:spPr>
          <a:xfrm rot="10800000">
            <a:off x="557250" y="1109700"/>
            <a:ext cx="338100" cy="0"/>
          </a:xfrm>
          <a:prstGeom prst="straightConnector1">
            <a:avLst/>
          </a:prstGeom>
          <a:noFill/>
          <a:ln cap="flat" cmpd="sng" w="7620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40"/>
          <p:cNvCxnSpPr/>
          <p:nvPr/>
        </p:nvCxnSpPr>
        <p:spPr>
          <a:xfrm flipH="1" rot="10800000">
            <a:off x="2543175" y="1237900"/>
            <a:ext cx="576300" cy="5100"/>
          </a:xfrm>
          <a:prstGeom prst="straightConnector1">
            <a:avLst/>
          </a:prstGeom>
          <a:noFill/>
          <a:ln cap="flat" cmpd="sng" w="11430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40"/>
          <p:cNvCxnSpPr/>
          <p:nvPr/>
        </p:nvCxnSpPr>
        <p:spPr>
          <a:xfrm>
            <a:off x="4495800" y="1114425"/>
            <a:ext cx="352500" cy="0"/>
          </a:xfrm>
          <a:prstGeom prst="straightConnector1">
            <a:avLst/>
          </a:prstGeom>
          <a:noFill/>
          <a:ln cap="flat" cmpd="sng" w="7620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900" y="0"/>
            <a:ext cx="66562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1"/>
          <p:cNvSpPr txBox="1"/>
          <p:nvPr/>
        </p:nvSpPr>
        <p:spPr>
          <a:xfrm rot="-892209">
            <a:off x="260866" y="844294"/>
            <a:ext cx="1969768" cy="91011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Download 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APP</a:t>
            </a:r>
            <a:b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7F95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42"/>
          <p:cNvGrpSpPr/>
          <p:nvPr/>
        </p:nvGrpSpPr>
        <p:grpSpPr>
          <a:xfrm>
            <a:off x="-1000131" y="228600"/>
            <a:ext cx="10494127" cy="5631233"/>
            <a:chOff x="0" y="0"/>
            <a:chExt cx="27984338" cy="15016622"/>
          </a:xfrm>
        </p:grpSpPr>
        <p:pic>
          <p:nvPicPr>
            <p:cNvPr id="323" name="Google Shape;323;p42"/>
            <p:cNvPicPr preferRelativeResize="0"/>
            <p:nvPr/>
          </p:nvPicPr>
          <p:blipFill rotWithShape="1">
            <a:blip r:embed="rId3">
              <a:alphaModFix amt="40000"/>
            </a:blip>
            <a:srcRect b="1048" l="14280" r="0" t="0"/>
            <a:stretch/>
          </p:blipFill>
          <p:spPr>
            <a:xfrm rot="-5400000">
              <a:off x="622042" y="6331282"/>
              <a:ext cx="8063297" cy="930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42"/>
            <p:cNvPicPr preferRelativeResize="0"/>
            <p:nvPr/>
          </p:nvPicPr>
          <p:blipFill rotWithShape="1">
            <a:blip r:embed="rId3">
              <a:alphaModFix amt="40000"/>
            </a:blip>
            <a:srcRect b="0" l="0" r="25656" t="1293"/>
            <a:stretch/>
          </p:blipFill>
          <p:spPr>
            <a:xfrm rot="-5400000">
              <a:off x="1267720" y="-1145763"/>
              <a:ext cx="6992870" cy="9284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42"/>
            <p:cNvPicPr preferRelativeResize="0"/>
            <p:nvPr/>
          </p:nvPicPr>
          <p:blipFill rotWithShape="1">
            <a:blip r:embed="rId3">
              <a:alphaModFix amt="40000"/>
            </a:blip>
            <a:srcRect b="1048" l="14280" r="0" t="0"/>
            <a:stretch/>
          </p:blipFill>
          <p:spPr>
            <a:xfrm rot="-5400000">
              <a:off x="9923117" y="6331282"/>
              <a:ext cx="8063297" cy="930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42"/>
            <p:cNvPicPr preferRelativeResize="0"/>
            <p:nvPr/>
          </p:nvPicPr>
          <p:blipFill rotWithShape="1">
            <a:blip r:embed="rId3">
              <a:alphaModFix amt="40000"/>
            </a:blip>
            <a:srcRect b="0" l="0" r="25656" t="1293"/>
            <a:stretch/>
          </p:blipFill>
          <p:spPr>
            <a:xfrm rot="-5400000">
              <a:off x="10568794" y="-1145763"/>
              <a:ext cx="6992870" cy="9284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42"/>
            <p:cNvPicPr preferRelativeResize="0"/>
            <p:nvPr/>
          </p:nvPicPr>
          <p:blipFill rotWithShape="1">
            <a:blip r:embed="rId3">
              <a:alphaModFix amt="40000"/>
            </a:blip>
            <a:srcRect b="1048" l="14280" r="0" t="0"/>
            <a:stretch/>
          </p:blipFill>
          <p:spPr>
            <a:xfrm rot="-5400000">
              <a:off x="19200027" y="6331282"/>
              <a:ext cx="8063297" cy="930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42"/>
            <p:cNvPicPr preferRelativeResize="0"/>
            <p:nvPr/>
          </p:nvPicPr>
          <p:blipFill rotWithShape="1">
            <a:blip r:embed="rId3">
              <a:alphaModFix amt="40000"/>
            </a:blip>
            <a:srcRect b="0" l="0" r="25656" t="1293"/>
            <a:stretch/>
          </p:blipFill>
          <p:spPr>
            <a:xfrm rot="-5400000">
              <a:off x="19845705" y="-1145763"/>
              <a:ext cx="6992870" cy="92843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9" name="Google Shape;329;p42"/>
          <p:cNvSpPr/>
          <p:nvPr/>
        </p:nvSpPr>
        <p:spPr>
          <a:xfrm>
            <a:off x="741435" y="514350"/>
            <a:ext cx="7661429" cy="4114962"/>
          </a:xfrm>
          <a:custGeom>
            <a:rect b="b" l="l" r="r" t="t"/>
            <a:pathLst>
              <a:path extrusionOk="0" h="2813649" w="5238584">
                <a:moveTo>
                  <a:pt x="0" y="0"/>
                </a:moveTo>
                <a:lnTo>
                  <a:pt x="5238584" y="0"/>
                </a:lnTo>
                <a:lnTo>
                  <a:pt x="5238584" y="2813649"/>
                </a:lnTo>
                <a:lnTo>
                  <a:pt x="0" y="2813649"/>
                </a:lnTo>
                <a:close/>
              </a:path>
            </a:pathLst>
          </a:custGeom>
          <a:solidFill>
            <a:srgbClr val="F5F5EF"/>
          </a:solidFill>
          <a:ln>
            <a:noFill/>
          </a:ln>
        </p:spPr>
      </p:sp>
      <p:grpSp>
        <p:nvGrpSpPr>
          <p:cNvPr id="330" name="Google Shape;330;p42"/>
          <p:cNvGrpSpPr/>
          <p:nvPr/>
        </p:nvGrpSpPr>
        <p:grpSpPr>
          <a:xfrm>
            <a:off x="760950" y="759975"/>
            <a:ext cx="7622090" cy="5565310"/>
            <a:chOff x="-49819" y="-883850"/>
            <a:chExt cx="18787503" cy="14840828"/>
          </a:xfrm>
        </p:grpSpPr>
        <p:sp>
          <p:nvSpPr>
            <p:cNvPr id="331" name="Google Shape;331;p42"/>
            <p:cNvSpPr txBox="1"/>
            <p:nvPr/>
          </p:nvSpPr>
          <p:spPr>
            <a:xfrm>
              <a:off x="-49816" y="-883850"/>
              <a:ext cx="187875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rgbClr val="1F7F95"/>
                  </a:solidFill>
                  <a:latin typeface="Spartan"/>
                  <a:ea typeface="Spartan"/>
                  <a:cs typeface="Spartan"/>
                  <a:sym typeface="Spartan"/>
                </a:rPr>
                <a:t>Things I can be working on…</a:t>
              </a:r>
              <a:endParaRPr sz="700"/>
            </a:p>
          </p:txBody>
        </p:sp>
        <p:sp>
          <p:nvSpPr>
            <p:cNvPr id="332" name="Google Shape;332;p42"/>
            <p:cNvSpPr txBox="1"/>
            <p:nvPr/>
          </p:nvSpPr>
          <p:spPr>
            <a:xfrm>
              <a:off x="-49819" y="205578"/>
              <a:ext cx="18787500" cy="137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-374650" lvl="0" marL="457200" marR="0" rtl="0" algn="l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2300"/>
                <a:buFont typeface="Arimo"/>
                <a:buChar char="●"/>
              </a:pPr>
              <a:r>
                <a:rPr i="1" lang="en" sz="23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Keys to Success: College Application Checklist</a:t>
              </a:r>
              <a:endParaRPr i="1" sz="2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-374650" lvl="0" marL="457200" marR="0" rtl="0" algn="l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2300"/>
                <a:buFont typeface="Arimo"/>
                <a:buChar char="●"/>
              </a:pPr>
              <a:r>
                <a:rPr i="1" lang="en" sz="23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Complete College applications</a:t>
              </a:r>
              <a:endParaRPr i="1" sz="2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-374650" lvl="0" marL="457200" marR="0" rtl="0" algn="l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2300"/>
                <a:buFont typeface="Arimo"/>
                <a:buChar char="●"/>
              </a:pPr>
              <a:r>
                <a:rPr i="1" lang="en" sz="23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Talk with college representatives</a:t>
              </a:r>
              <a:endParaRPr i="1" sz="2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-374650" lvl="0" marL="457200" marR="0" rtl="0" algn="l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2300"/>
                <a:buFont typeface="Arimo"/>
                <a:buChar char="●"/>
              </a:pPr>
              <a:r>
                <a:rPr i="1" lang="en" sz="23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Create a Parchment Account </a:t>
              </a:r>
              <a:r>
                <a:rPr i="1" lang="en" sz="18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(transcript requests)</a:t>
              </a:r>
              <a:endParaRPr i="1" sz="18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-374650" lvl="0" marL="457200" marR="0" rtl="0" algn="l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2300"/>
                <a:buFont typeface="Arimo"/>
                <a:buChar char="●"/>
              </a:pPr>
              <a:r>
                <a:rPr i="1" lang="en" sz="23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Create FSA ID </a:t>
              </a:r>
              <a:r>
                <a:rPr i="1" lang="en" sz="18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(for FAFSA application)</a:t>
              </a:r>
              <a:endParaRPr i="1" sz="18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-374650" lvl="0" marL="457200" marR="0" rtl="0" algn="l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2300"/>
                <a:buFont typeface="Arimo"/>
                <a:buChar char="●"/>
              </a:pPr>
              <a:r>
                <a:rPr i="1" lang="en" sz="23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Search for Scholarships</a:t>
              </a:r>
              <a:endParaRPr i="1" sz="2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-374650" lvl="0" marL="457200" marR="0" rtl="0" algn="l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2300"/>
                <a:buFont typeface="Arimo"/>
                <a:buChar char="●"/>
              </a:pPr>
              <a:r>
                <a:rPr i="1" lang="en" sz="23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Career Assessments </a:t>
              </a:r>
              <a:r>
                <a:rPr i="1" lang="en" sz="18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(YouScience and/or Keys to Success)</a:t>
              </a:r>
              <a:endParaRPr i="1" sz="18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l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34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333" name="Google Shape;333;p42"/>
          <p:cNvSpPr/>
          <p:nvPr/>
        </p:nvSpPr>
        <p:spPr>
          <a:xfrm>
            <a:off x="7794566" y="0"/>
            <a:ext cx="1349439" cy="134943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2EEBA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82412">
            <a:off x="-111910" y="3912991"/>
            <a:ext cx="1088136" cy="100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EF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43"/>
          <p:cNvGrpSpPr/>
          <p:nvPr/>
        </p:nvGrpSpPr>
        <p:grpSpPr>
          <a:xfrm>
            <a:off x="872300" y="1386638"/>
            <a:ext cx="7399350" cy="3678750"/>
            <a:chOff x="-597851" y="-1567720"/>
            <a:chExt cx="19731600" cy="9810000"/>
          </a:xfrm>
        </p:grpSpPr>
        <p:sp>
          <p:nvSpPr>
            <p:cNvPr id="340" name="Google Shape;340;p43"/>
            <p:cNvSpPr txBox="1"/>
            <p:nvPr/>
          </p:nvSpPr>
          <p:spPr>
            <a:xfrm>
              <a:off x="-597851" y="-1567720"/>
              <a:ext cx="19731600" cy="98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300">
                  <a:solidFill>
                    <a:schemeClr val="dk2"/>
                  </a:solidFill>
                  <a:latin typeface="Lobster"/>
                  <a:ea typeface="Lobster"/>
                  <a:cs typeface="Lobster"/>
                  <a:sym typeface="Lobster"/>
                </a:rPr>
                <a:t>Before you go…</a:t>
              </a:r>
              <a:endParaRPr sz="33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6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800">
                  <a:solidFill>
                    <a:schemeClr val="dk2"/>
                  </a:solidFill>
                  <a:latin typeface="Lobster"/>
                  <a:ea typeface="Lobster"/>
                  <a:cs typeface="Lobster"/>
                  <a:sym typeface="Lobster"/>
                </a:rPr>
                <a:t>Please check out with our incredible parent volunteers, fill out a college pennant, and grab some swag!</a:t>
              </a:r>
              <a:endParaRPr sz="28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8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800">
                  <a:solidFill>
                    <a:schemeClr val="dk2"/>
                  </a:solidFill>
                  <a:latin typeface="Lobster"/>
                  <a:ea typeface="Lobster"/>
                  <a:cs typeface="Lobster"/>
                  <a:sym typeface="Lobster"/>
                </a:rPr>
                <a:t>BEST OF LUCK CLASS OF 2024!</a:t>
              </a:r>
              <a:endParaRPr sz="28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800">
                <a:solidFill>
                  <a:srgbClr val="0C6980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341" name="Google Shape;341;p43"/>
            <p:cNvSpPr txBox="1"/>
            <p:nvPr/>
          </p:nvSpPr>
          <p:spPr>
            <a:xfrm>
              <a:off x="2389029" y="3193608"/>
              <a:ext cx="137580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pic>
        <p:nvPicPr>
          <p:cNvPr id="342" name="Google Shape;34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654897">
            <a:off x="-66767" y="57163"/>
            <a:ext cx="2374021" cy="118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0299" y="4"/>
            <a:ext cx="1853692" cy="1853692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3"/>
          <p:cNvSpPr/>
          <p:nvPr/>
        </p:nvSpPr>
        <p:spPr>
          <a:xfrm>
            <a:off x="0" y="3563450"/>
            <a:ext cx="1528794" cy="158003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00A8A8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3"/>
          <p:cNvSpPr/>
          <p:nvPr/>
        </p:nvSpPr>
        <p:spPr>
          <a:xfrm>
            <a:off x="7562100" y="3470100"/>
            <a:ext cx="1581900" cy="1673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7F9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9"/>
          <p:cNvGrpSpPr/>
          <p:nvPr/>
        </p:nvGrpSpPr>
        <p:grpSpPr>
          <a:xfrm>
            <a:off x="-1000131" y="228600"/>
            <a:ext cx="10494127" cy="5631233"/>
            <a:chOff x="0" y="0"/>
            <a:chExt cx="27984338" cy="15016622"/>
          </a:xfrm>
        </p:grpSpPr>
        <p:pic>
          <p:nvPicPr>
            <p:cNvPr id="159" name="Google Shape;159;p29"/>
            <p:cNvPicPr preferRelativeResize="0"/>
            <p:nvPr/>
          </p:nvPicPr>
          <p:blipFill rotWithShape="1">
            <a:blip r:embed="rId3">
              <a:alphaModFix amt="40000"/>
            </a:blip>
            <a:srcRect b="1051" l="14277" r="0" t="0"/>
            <a:stretch/>
          </p:blipFill>
          <p:spPr>
            <a:xfrm rot="-5400000">
              <a:off x="622042" y="6331282"/>
              <a:ext cx="8063297" cy="930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9"/>
            <p:cNvPicPr preferRelativeResize="0"/>
            <p:nvPr/>
          </p:nvPicPr>
          <p:blipFill rotWithShape="1">
            <a:blip r:embed="rId3">
              <a:alphaModFix amt="40000"/>
            </a:blip>
            <a:srcRect b="0" l="0" r="25658" t="1296"/>
            <a:stretch/>
          </p:blipFill>
          <p:spPr>
            <a:xfrm rot="-5400000">
              <a:off x="1267720" y="-1145763"/>
              <a:ext cx="6992870" cy="9284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9"/>
            <p:cNvPicPr preferRelativeResize="0"/>
            <p:nvPr/>
          </p:nvPicPr>
          <p:blipFill rotWithShape="1">
            <a:blip r:embed="rId3">
              <a:alphaModFix amt="40000"/>
            </a:blip>
            <a:srcRect b="1051" l="14277" r="0" t="0"/>
            <a:stretch/>
          </p:blipFill>
          <p:spPr>
            <a:xfrm rot="-5400000">
              <a:off x="9923117" y="6331282"/>
              <a:ext cx="8063297" cy="930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9"/>
            <p:cNvPicPr preferRelativeResize="0"/>
            <p:nvPr/>
          </p:nvPicPr>
          <p:blipFill rotWithShape="1">
            <a:blip r:embed="rId3">
              <a:alphaModFix amt="40000"/>
            </a:blip>
            <a:srcRect b="0" l="0" r="25658" t="1296"/>
            <a:stretch/>
          </p:blipFill>
          <p:spPr>
            <a:xfrm rot="-5400000">
              <a:off x="10568794" y="-1145763"/>
              <a:ext cx="6992870" cy="9284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9"/>
            <p:cNvPicPr preferRelativeResize="0"/>
            <p:nvPr/>
          </p:nvPicPr>
          <p:blipFill rotWithShape="1">
            <a:blip r:embed="rId3">
              <a:alphaModFix amt="40000"/>
            </a:blip>
            <a:srcRect b="1051" l="14277" r="0" t="0"/>
            <a:stretch/>
          </p:blipFill>
          <p:spPr>
            <a:xfrm rot="-5400000">
              <a:off x="19200027" y="6331282"/>
              <a:ext cx="8063297" cy="930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9"/>
            <p:cNvPicPr preferRelativeResize="0"/>
            <p:nvPr/>
          </p:nvPicPr>
          <p:blipFill rotWithShape="1">
            <a:blip r:embed="rId3">
              <a:alphaModFix amt="40000"/>
            </a:blip>
            <a:srcRect b="0" l="0" r="25658" t="1296"/>
            <a:stretch/>
          </p:blipFill>
          <p:spPr>
            <a:xfrm rot="-5400000">
              <a:off x="19845705" y="-1145763"/>
              <a:ext cx="6992870" cy="92843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29"/>
          <p:cNvSpPr/>
          <p:nvPr/>
        </p:nvSpPr>
        <p:spPr>
          <a:xfrm>
            <a:off x="741435" y="514350"/>
            <a:ext cx="7661129" cy="4114800"/>
          </a:xfrm>
          <a:custGeom>
            <a:rect b="b" l="l" r="r" t="t"/>
            <a:pathLst>
              <a:path extrusionOk="0" h="2813649" w="5238584">
                <a:moveTo>
                  <a:pt x="0" y="0"/>
                </a:moveTo>
                <a:lnTo>
                  <a:pt x="5238584" y="0"/>
                </a:lnTo>
                <a:lnTo>
                  <a:pt x="5238584" y="2813649"/>
                </a:lnTo>
                <a:lnTo>
                  <a:pt x="0" y="2813649"/>
                </a:lnTo>
                <a:close/>
              </a:path>
            </a:pathLst>
          </a:custGeom>
          <a:solidFill>
            <a:srgbClr val="F5F5EF"/>
          </a:solidFill>
          <a:ln>
            <a:noFill/>
          </a:ln>
        </p:spPr>
      </p:sp>
      <p:grpSp>
        <p:nvGrpSpPr>
          <p:cNvPr id="166" name="Google Shape;166;p29"/>
          <p:cNvGrpSpPr/>
          <p:nvPr/>
        </p:nvGrpSpPr>
        <p:grpSpPr>
          <a:xfrm>
            <a:off x="760950" y="909325"/>
            <a:ext cx="7622090" cy="4871523"/>
            <a:chOff x="-49819" y="-485583"/>
            <a:chExt cx="18787503" cy="12990728"/>
          </a:xfrm>
        </p:grpSpPr>
        <p:sp>
          <p:nvSpPr>
            <p:cNvPr id="167" name="Google Shape;167;p29"/>
            <p:cNvSpPr txBox="1"/>
            <p:nvPr/>
          </p:nvSpPr>
          <p:spPr>
            <a:xfrm>
              <a:off x="-49816" y="-485583"/>
              <a:ext cx="187875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rgbClr val="1F7F95"/>
                  </a:solidFill>
                  <a:latin typeface="Spartan"/>
                  <a:ea typeface="Spartan"/>
                  <a:cs typeface="Spartan"/>
                  <a:sym typeface="Spartan"/>
                </a:rPr>
                <a:t>Today’s Agenda</a:t>
              </a:r>
              <a:endParaRPr sz="700"/>
            </a:p>
          </p:txBody>
        </p:sp>
        <p:sp>
          <p:nvSpPr>
            <p:cNvPr id="168" name="Google Shape;168;p29"/>
            <p:cNvSpPr txBox="1"/>
            <p:nvPr/>
          </p:nvSpPr>
          <p:spPr>
            <a:xfrm>
              <a:off x="-49819" y="1092244"/>
              <a:ext cx="18787500" cy="114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-374650" lvl="0" marL="457200" marR="0" rtl="0" algn="l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2300"/>
                <a:buFont typeface="Arimo"/>
                <a:buChar char="●"/>
              </a:pPr>
              <a:r>
                <a:rPr i="1" lang="en" sz="23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College and Career Readiness (CCR) information.</a:t>
              </a:r>
              <a:endParaRPr i="1" sz="2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-374650" lvl="0" marL="457200" marR="0" rtl="0" algn="l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2300"/>
                <a:buFont typeface="Arimo"/>
                <a:buChar char="●"/>
              </a:pPr>
              <a:r>
                <a:rPr i="1" lang="en" sz="23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Access Keys to Success Account for application, scholarship, and career resources.</a:t>
              </a:r>
              <a:endParaRPr i="1" sz="2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-374650" lvl="0" marL="457200" marR="0" rtl="0" algn="l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2300"/>
                <a:buFont typeface="Arimo"/>
                <a:buChar char="●"/>
              </a:pPr>
              <a:r>
                <a:rPr i="1" lang="en" sz="23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Apply to a college and/or explore career opportunities.</a:t>
              </a:r>
              <a:endParaRPr i="1" sz="2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-374650" lvl="0" marL="457200" marR="0" rtl="0" algn="l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2300"/>
                <a:buFont typeface="Arimo"/>
                <a:buChar char="●"/>
              </a:pPr>
              <a:r>
                <a:rPr i="1" lang="en" sz="2300">
                  <a:solidFill>
                    <a:srgbClr val="1F628E"/>
                  </a:solidFill>
                  <a:latin typeface="Arimo"/>
                  <a:ea typeface="Arimo"/>
                  <a:cs typeface="Arimo"/>
                  <a:sym typeface="Arimo"/>
                </a:rPr>
                <a:t>Check out with volunteers and fill out a pennant!</a:t>
              </a:r>
              <a:endParaRPr i="1" sz="2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l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34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169" name="Google Shape;169;p29"/>
          <p:cNvSpPr/>
          <p:nvPr/>
        </p:nvSpPr>
        <p:spPr>
          <a:xfrm>
            <a:off x="7280441" y="0"/>
            <a:ext cx="1349209" cy="134920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2EEBA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82414">
            <a:off x="-2100" y="3699369"/>
            <a:ext cx="1267871" cy="1096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7F95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30"/>
          <p:cNvGrpSpPr/>
          <p:nvPr/>
        </p:nvGrpSpPr>
        <p:grpSpPr>
          <a:xfrm>
            <a:off x="-1000131" y="0"/>
            <a:ext cx="10494127" cy="5631233"/>
            <a:chOff x="0" y="0"/>
            <a:chExt cx="27984338" cy="15016622"/>
          </a:xfrm>
        </p:grpSpPr>
        <p:pic>
          <p:nvPicPr>
            <p:cNvPr id="176" name="Google Shape;176;p30"/>
            <p:cNvPicPr preferRelativeResize="0"/>
            <p:nvPr/>
          </p:nvPicPr>
          <p:blipFill rotWithShape="1">
            <a:blip r:embed="rId3">
              <a:alphaModFix amt="40000"/>
            </a:blip>
            <a:srcRect b="1048" l="14280" r="0" t="0"/>
            <a:stretch/>
          </p:blipFill>
          <p:spPr>
            <a:xfrm rot="-5400000">
              <a:off x="622042" y="6331282"/>
              <a:ext cx="8063297" cy="930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30"/>
            <p:cNvPicPr preferRelativeResize="0"/>
            <p:nvPr/>
          </p:nvPicPr>
          <p:blipFill rotWithShape="1">
            <a:blip r:embed="rId3">
              <a:alphaModFix amt="40000"/>
            </a:blip>
            <a:srcRect b="0" l="0" r="25656" t="1293"/>
            <a:stretch/>
          </p:blipFill>
          <p:spPr>
            <a:xfrm rot="-5400000">
              <a:off x="1267720" y="-1145763"/>
              <a:ext cx="6992870" cy="9284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30"/>
            <p:cNvPicPr preferRelativeResize="0"/>
            <p:nvPr/>
          </p:nvPicPr>
          <p:blipFill rotWithShape="1">
            <a:blip r:embed="rId3">
              <a:alphaModFix amt="40000"/>
            </a:blip>
            <a:srcRect b="1048" l="14280" r="0" t="0"/>
            <a:stretch/>
          </p:blipFill>
          <p:spPr>
            <a:xfrm rot="-5400000">
              <a:off x="9923117" y="6331282"/>
              <a:ext cx="8063297" cy="930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30"/>
            <p:cNvPicPr preferRelativeResize="0"/>
            <p:nvPr/>
          </p:nvPicPr>
          <p:blipFill rotWithShape="1">
            <a:blip r:embed="rId3">
              <a:alphaModFix amt="40000"/>
            </a:blip>
            <a:srcRect b="0" l="0" r="25656" t="1293"/>
            <a:stretch/>
          </p:blipFill>
          <p:spPr>
            <a:xfrm rot="-5400000">
              <a:off x="10568794" y="-1145763"/>
              <a:ext cx="6992870" cy="9284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30"/>
            <p:cNvPicPr preferRelativeResize="0"/>
            <p:nvPr/>
          </p:nvPicPr>
          <p:blipFill rotWithShape="1">
            <a:blip r:embed="rId3">
              <a:alphaModFix amt="40000"/>
            </a:blip>
            <a:srcRect b="1048" l="14280" r="0" t="0"/>
            <a:stretch/>
          </p:blipFill>
          <p:spPr>
            <a:xfrm rot="-5400000">
              <a:off x="19200027" y="6331282"/>
              <a:ext cx="8063297" cy="930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30"/>
            <p:cNvPicPr preferRelativeResize="0"/>
            <p:nvPr/>
          </p:nvPicPr>
          <p:blipFill rotWithShape="1">
            <a:blip r:embed="rId3">
              <a:alphaModFix amt="40000"/>
            </a:blip>
            <a:srcRect b="0" l="0" r="25656" t="1293"/>
            <a:stretch/>
          </p:blipFill>
          <p:spPr>
            <a:xfrm rot="-5400000">
              <a:off x="19845705" y="-1145763"/>
              <a:ext cx="6992870" cy="92843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30"/>
          <p:cNvSpPr/>
          <p:nvPr/>
        </p:nvSpPr>
        <p:spPr>
          <a:xfrm>
            <a:off x="741435" y="514350"/>
            <a:ext cx="7661429" cy="4114962"/>
          </a:xfrm>
          <a:custGeom>
            <a:rect b="b" l="l" r="r" t="t"/>
            <a:pathLst>
              <a:path extrusionOk="0" h="2813649" w="5238584">
                <a:moveTo>
                  <a:pt x="0" y="0"/>
                </a:moveTo>
                <a:lnTo>
                  <a:pt x="5238584" y="0"/>
                </a:lnTo>
                <a:lnTo>
                  <a:pt x="5238584" y="2813649"/>
                </a:lnTo>
                <a:lnTo>
                  <a:pt x="0" y="2813649"/>
                </a:lnTo>
                <a:close/>
              </a:path>
            </a:pathLst>
          </a:custGeom>
          <a:solidFill>
            <a:srgbClr val="F5F5EF"/>
          </a:solidFill>
          <a:ln>
            <a:noFill/>
          </a:ln>
        </p:spPr>
      </p:sp>
      <p:grpSp>
        <p:nvGrpSpPr>
          <p:cNvPr id="183" name="Google Shape;183;p30"/>
          <p:cNvGrpSpPr/>
          <p:nvPr/>
        </p:nvGrpSpPr>
        <p:grpSpPr>
          <a:xfrm>
            <a:off x="1049321" y="1112855"/>
            <a:ext cx="7045313" cy="3563648"/>
            <a:chOff x="0" y="57150"/>
            <a:chExt cx="18787500" cy="9503061"/>
          </a:xfrm>
        </p:grpSpPr>
        <p:sp>
          <p:nvSpPr>
            <p:cNvPr id="184" name="Google Shape;184;p30"/>
            <p:cNvSpPr txBox="1"/>
            <p:nvPr/>
          </p:nvSpPr>
          <p:spPr>
            <a:xfrm>
              <a:off x="0" y="57150"/>
              <a:ext cx="187875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200" u="none" cap="none" strike="noStrike">
                  <a:solidFill>
                    <a:srgbClr val="1F7F95"/>
                  </a:solidFill>
                  <a:latin typeface="Spartan"/>
                  <a:ea typeface="Spartan"/>
                  <a:cs typeface="Spartan"/>
                  <a:sym typeface="Spartan"/>
                </a:rPr>
                <a:t>Be Advised</a:t>
              </a:r>
              <a:endParaRPr sz="700"/>
            </a:p>
          </p:txBody>
        </p:sp>
        <p:sp>
          <p:nvSpPr>
            <p:cNvPr id="185" name="Google Shape;185;p30"/>
            <p:cNvSpPr txBox="1"/>
            <p:nvPr/>
          </p:nvSpPr>
          <p:spPr>
            <a:xfrm>
              <a:off x="0" y="1614711"/>
              <a:ext cx="18787500" cy="794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u="sng">
                  <a:solidFill>
                    <a:srgbClr val="1F628E"/>
                  </a:solidFill>
                  <a:latin typeface="Spartan"/>
                  <a:ea typeface="Spartan"/>
                  <a:cs typeface="Spartan"/>
                  <a:sym typeface="Spartan"/>
                </a:rPr>
                <a:t>Y</a:t>
              </a:r>
              <a:r>
                <a:rPr i="0" lang="en" sz="2000" u="sng" cap="none" strike="noStrike">
                  <a:solidFill>
                    <a:srgbClr val="1F628E"/>
                  </a:solidFill>
                  <a:latin typeface="Spartan"/>
                  <a:ea typeface="Spartan"/>
                  <a:cs typeface="Spartan"/>
                  <a:sym typeface="Spartan"/>
                </a:rPr>
                <a:t>OU</a:t>
              </a:r>
              <a:r>
                <a:rPr b="1" i="0" lang="en" sz="1500" u="none" cap="none" strike="noStrike">
                  <a:solidFill>
                    <a:srgbClr val="1F628E"/>
                  </a:solidFill>
                  <a:latin typeface="Spartan"/>
                  <a:ea typeface="Spartan"/>
                  <a:cs typeface="Spartan"/>
                  <a:sym typeface="Spartan"/>
                </a:rPr>
                <a:t> are responsible for tracking and maintaining eligibility for:</a:t>
              </a:r>
              <a:endParaRPr b="1" i="0" sz="1500" u="none" cap="none" strike="noStrike">
                <a:solidFill>
                  <a:srgbClr val="1F628E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1F628E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-209550" lvl="1" marL="381000" marR="0" rtl="0" algn="l">
                <a:lnSpc>
                  <a:spcPct val="18849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1500"/>
                <a:buFont typeface="Spartan"/>
                <a:buChar char="•"/>
              </a:pPr>
              <a:r>
                <a:rPr b="1" i="0" lang="en" sz="1500" u="none" cap="none" strike="noStrike">
                  <a:solidFill>
                    <a:srgbClr val="1F628E"/>
                  </a:solidFill>
                  <a:latin typeface="Spartan"/>
                  <a:ea typeface="Spartan"/>
                  <a:cs typeface="Spartan"/>
                  <a:sym typeface="Spartan"/>
                </a:rPr>
                <a:t>Graduation</a:t>
              </a:r>
              <a:endParaRPr sz="900">
                <a:latin typeface="Spartan"/>
                <a:ea typeface="Spartan"/>
                <a:cs typeface="Spartan"/>
                <a:sym typeface="Spartan"/>
              </a:endParaRPr>
            </a:p>
            <a:p>
              <a:pPr indent="-209550" lvl="1" marL="381000" marR="0" rtl="0" algn="l">
                <a:lnSpc>
                  <a:spcPct val="18849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1500"/>
                <a:buFont typeface="Spartan"/>
                <a:buChar char="•"/>
              </a:pPr>
              <a:r>
                <a:rPr b="1" i="0" lang="en" sz="1500" u="none" cap="none" strike="noStrike">
                  <a:solidFill>
                    <a:srgbClr val="1F628E"/>
                  </a:solidFill>
                  <a:latin typeface="Spartan"/>
                  <a:ea typeface="Spartan"/>
                  <a:cs typeface="Spartan"/>
                  <a:sym typeface="Spartan"/>
                </a:rPr>
                <a:t>College Admission</a:t>
              </a:r>
              <a:endParaRPr sz="900">
                <a:latin typeface="Spartan"/>
                <a:ea typeface="Spartan"/>
                <a:cs typeface="Spartan"/>
                <a:sym typeface="Spartan"/>
              </a:endParaRPr>
            </a:p>
            <a:p>
              <a:pPr indent="-209550" lvl="1" marL="381000" marR="0" rtl="0" algn="l">
                <a:lnSpc>
                  <a:spcPct val="18849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1500"/>
                <a:buFont typeface="Spartan"/>
                <a:buChar char="•"/>
              </a:pPr>
              <a:r>
                <a:rPr b="1" lang="en" sz="1500">
                  <a:solidFill>
                    <a:srgbClr val="1F628E"/>
                  </a:solidFill>
                  <a:latin typeface="Spartan"/>
                  <a:ea typeface="Spartan"/>
                  <a:cs typeface="Spartan"/>
                  <a:sym typeface="Spartan"/>
                </a:rPr>
                <a:t>Free Application for Federal Student Aid (</a:t>
              </a:r>
              <a:r>
                <a:rPr b="1" i="0" lang="en" sz="1500" u="none" cap="none" strike="noStrike">
                  <a:solidFill>
                    <a:srgbClr val="1F628E"/>
                  </a:solidFill>
                  <a:latin typeface="Spartan"/>
                  <a:ea typeface="Spartan"/>
                  <a:cs typeface="Spartan"/>
                  <a:sym typeface="Spartan"/>
                </a:rPr>
                <a:t>FAFSA) Completion</a:t>
              </a:r>
              <a:endParaRPr sz="900">
                <a:latin typeface="Spartan"/>
                <a:ea typeface="Spartan"/>
                <a:cs typeface="Spartan"/>
                <a:sym typeface="Spartan"/>
              </a:endParaRPr>
            </a:p>
            <a:p>
              <a:pPr indent="-209550" lvl="1" marL="381000" marR="0" rtl="0" algn="l">
                <a:lnSpc>
                  <a:spcPct val="18849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1500"/>
                <a:buFont typeface="Spartan"/>
                <a:buChar char="•"/>
              </a:pPr>
              <a:r>
                <a:rPr b="1" i="0" lang="en" sz="1500" u="none" cap="none" strike="noStrike">
                  <a:solidFill>
                    <a:srgbClr val="1F628E"/>
                  </a:solidFill>
                  <a:latin typeface="Spartan"/>
                  <a:ea typeface="Spartan"/>
                  <a:cs typeface="Spartan"/>
                  <a:sym typeface="Spartan"/>
                </a:rPr>
                <a:t>Scholarship Applications</a:t>
              </a:r>
              <a:endParaRPr sz="900">
                <a:latin typeface="Spartan"/>
                <a:ea typeface="Spartan"/>
                <a:cs typeface="Spartan"/>
                <a:sym typeface="Spartan"/>
              </a:endParaRPr>
            </a:p>
            <a:p>
              <a:pPr indent="-209550" lvl="1" marL="381000" marR="0" rtl="0" algn="l">
                <a:lnSpc>
                  <a:spcPct val="188495"/>
                </a:lnSpc>
                <a:spcBef>
                  <a:spcPts val="0"/>
                </a:spcBef>
                <a:spcAft>
                  <a:spcPts val="0"/>
                </a:spcAft>
                <a:buClr>
                  <a:srgbClr val="1F628E"/>
                </a:buClr>
                <a:buSzPts val="1500"/>
                <a:buFont typeface="Spartan"/>
                <a:buChar char="•"/>
              </a:pPr>
              <a:r>
                <a:rPr b="1" i="0" lang="en" sz="1500" u="none" cap="none" strike="noStrike">
                  <a:solidFill>
                    <a:srgbClr val="1F628E"/>
                  </a:solidFill>
                  <a:latin typeface="Spartan"/>
                  <a:ea typeface="Spartan"/>
                  <a:cs typeface="Spartan"/>
                  <a:sym typeface="Spartan"/>
                </a:rPr>
                <a:t>NCAA (if applicable)</a:t>
              </a:r>
              <a:endParaRPr sz="900"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marR="0" rtl="0" algn="ctr">
                <a:lnSpc>
                  <a:spcPct val="1238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00" u="none" cap="none" strike="noStrike">
                <a:solidFill>
                  <a:srgbClr val="1F628E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186" name="Google Shape;186;p30"/>
          <p:cNvSpPr/>
          <p:nvPr/>
        </p:nvSpPr>
        <p:spPr>
          <a:xfrm>
            <a:off x="7280441" y="0"/>
            <a:ext cx="1349439" cy="134943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2EEBA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82414">
            <a:off x="-103050" y="3777669"/>
            <a:ext cx="1267871" cy="1096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E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/>
          <p:nvPr/>
        </p:nvSpPr>
        <p:spPr>
          <a:xfrm>
            <a:off x="-985761" y="3782461"/>
            <a:ext cx="1828846" cy="1361036"/>
          </a:xfrm>
          <a:custGeom>
            <a:rect b="b" l="l" r="r" t="t"/>
            <a:pathLst>
              <a:path extrusionOk="0" h="1209810" w="1625641">
                <a:moveTo>
                  <a:pt x="0" y="0"/>
                </a:moveTo>
                <a:lnTo>
                  <a:pt x="1625641" y="0"/>
                </a:lnTo>
                <a:lnTo>
                  <a:pt x="1625641" y="1209810"/>
                </a:lnTo>
                <a:lnTo>
                  <a:pt x="0" y="1209810"/>
                </a:lnTo>
                <a:close/>
              </a:path>
            </a:pathLst>
          </a:custGeom>
          <a:solidFill>
            <a:srgbClr val="1F7F95"/>
          </a:solidFill>
          <a:ln>
            <a:noFill/>
          </a:ln>
        </p:spPr>
      </p:sp>
      <p:pic>
        <p:nvPicPr>
          <p:cNvPr id="193" name="Google Shape;193;p31"/>
          <p:cNvPicPr preferRelativeResize="0"/>
          <p:nvPr/>
        </p:nvPicPr>
        <p:blipFill rotWithShape="1">
          <a:blip r:embed="rId3">
            <a:alphaModFix/>
          </a:blip>
          <a:srcRect b="0" l="0" r="25345" t="0"/>
          <a:stretch/>
        </p:blipFill>
        <p:spPr>
          <a:xfrm>
            <a:off x="8055800" y="3685900"/>
            <a:ext cx="1088200" cy="145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31"/>
          <p:cNvGrpSpPr/>
          <p:nvPr/>
        </p:nvGrpSpPr>
        <p:grpSpPr>
          <a:xfrm rot="-5400000">
            <a:off x="2610534" y="-1345761"/>
            <a:ext cx="3922932" cy="7835022"/>
            <a:chOff x="0" y="0"/>
            <a:chExt cx="10461152" cy="20893392"/>
          </a:xfrm>
        </p:grpSpPr>
        <p:pic>
          <p:nvPicPr>
            <p:cNvPr id="195" name="Google Shape;195;p31"/>
            <p:cNvPicPr preferRelativeResize="0"/>
            <p:nvPr/>
          </p:nvPicPr>
          <p:blipFill rotWithShape="1">
            <a:blip r:embed="rId4">
              <a:alphaModFix amt="10000"/>
            </a:blip>
            <a:srcRect b="0" l="0" r="0" t="0"/>
            <a:stretch/>
          </p:blipFill>
          <p:spPr>
            <a:xfrm>
              <a:off x="0" y="0"/>
              <a:ext cx="10461152" cy="10461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1"/>
            <p:cNvPicPr preferRelativeResize="0"/>
            <p:nvPr/>
          </p:nvPicPr>
          <p:blipFill rotWithShape="1">
            <a:blip r:embed="rId4">
              <a:alphaModFix amt="10000"/>
            </a:blip>
            <a:srcRect b="0" l="0" r="0" t="0"/>
            <a:stretch/>
          </p:blipFill>
          <p:spPr>
            <a:xfrm>
              <a:off x="0" y="10432241"/>
              <a:ext cx="10461152" cy="104611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31"/>
          <p:cNvSpPr txBox="1"/>
          <p:nvPr/>
        </p:nvSpPr>
        <p:spPr>
          <a:xfrm>
            <a:off x="1533302" y="152343"/>
            <a:ext cx="6077400" cy="677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05070"/>
                </a:solidFill>
                <a:latin typeface="Lobster"/>
                <a:ea typeface="Lobster"/>
                <a:cs typeface="Lobster"/>
                <a:sym typeface="Lobster"/>
              </a:rPr>
              <a:t>Know Your Counselor</a:t>
            </a:r>
            <a:endParaRPr sz="700"/>
          </a:p>
        </p:txBody>
      </p:sp>
      <p:sp>
        <p:nvSpPr>
          <p:cNvPr id="198" name="Google Shape;198;p31"/>
          <p:cNvSpPr txBox="1"/>
          <p:nvPr/>
        </p:nvSpPr>
        <p:spPr>
          <a:xfrm>
            <a:off x="843075" y="1039900"/>
            <a:ext cx="45390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1" marL="368300" marR="0" rtl="0" algn="l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Clr>
                <a:srgbClr val="205070"/>
              </a:buClr>
              <a:buSzPts val="2200"/>
              <a:buFont typeface="Arial"/>
              <a:buChar char="•"/>
            </a:pPr>
            <a:r>
              <a:rPr b="1" lang="en" sz="2200">
                <a:solidFill>
                  <a:srgbClr val="205070"/>
                </a:solidFill>
              </a:rPr>
              <a:t>A-Car    Elizabeth Rooklidge</a:t>
            </a:r>
            <a:endParaRPr sz="1200"/>
          </a:p>
          <a:p>
            <a:pPr indent="-215900" lvl="1" marL="368300" marR="0" rtl="0" algn="l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Clr>
                <a:srgbClr val="205070"/>
              </a:buClr>
              <a:buSzPts val="2200"/>
              <a:buFont typeface="Arial"/>
              <a:buChar char="•"/>
            </a:pPr>
            <a:r>
              <a:rPr b="1" lang="en" sz="2200">
                <a:solidFill>
                  <a:srgbClr val="205070"/>
                </a:solidFill>
              </a:rPr>
              <a:t>Cas-E    Amy Hardcastle</a:t>
            </a:r>
            <a:endParaRPr sz="1200"/>
          </a:p>
          <a:p>
            <a:pPr indent="-215900" lvl="1" marL="368300" marR="0" rtl="0" algn="l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Clr>
                <a:srgbClr val="205070"/>
              </a:buClr>
              <a:buSzPts val="2200"/>
              <a:buFont typeface="Arial"/>
              <a:buChar char="•"/>
            </a:pPr>
            <a:r>
              <a:rPr b="1" lang="en" sz="2200">
                <a:solidFill>
                  <a:srgbClr val="205070"/>
                </a:solidFill>
              </a:rPr>
              <a:t>F-Ht       Sandra Steele</a:t>
            </a:r>
            <a:endParaRPr b="1" sz="2200">
              <a:solidFill>
                <a:srgbClr val="205070"/>
              </a:solidFill>
            </a:endParaRPr>
          </a:p>
          <a:p>
            <a:pPr indent="-215900" lvl="1" marL="368300" marR="0" rtl="0" algn="l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Clr>
                <a:srgbClr val="205070"/>
              </a:buClr>
              <a:buSzPts val="2200"/>
              <a:buChar char="•"/>
            </a:pPr>
            <a:r>
              <a:rPr b="1" lang="en" sz="2200">
                <a:solidFill>
                  <a:srgbClr val="205070"/>
                </a:solidFill>
              </a:rPr>
              <a:t>Hu-Mar  Jenny Davis</a:t>
            </a:r>
            <a:endParaRPr b="1" sz="2200">
              <a:solidFill>
                <a:srgbClr val="205070"/>
              </a:solidFill>
            </a:endParaRPr>
          </a:p>
          <a:p>
            <a:pPr indent="-215900" lvl="1" marL="368300" marR="0" rtl="0" algn="l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Clr>
                <a:srgbClr val="205070"/>
              </a:buClr>
              <a:buSzPts val="2200"/>
              <a:buChar char="•"/>
            </a:pPr>
            <a:r>
              <a:rPr b="1" lang="en" sz="2200">
                <a:solidFill>
                  <a:srgbClr val="205070"/>
                </a:solidFill>
              </a:rPr>
              <a:t>Mas-Ph  Michelle Anderson</a:t>
            </a:r>
            <a:endParaRPr b="1" sz="2200">
              <a:solidFill>
                <a:srgbClr val="205070"/>
              </a:solidFill>
            </a:endParaRPr>
          </a:p>
          <a:p>
            <a:pPr indent="-215900" lvl="1" marL="368300" marR="0" rtl="0" algn="l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Clr>
                <a:srgbClr val="205070"/>
              </a:buClr>
              <a:buSzPts val="2200"/>
              <a:buChar char="•"/>
            </a:pPr>
            <a:r>
              <a:rPr b="1" lang="en" sz="2200">
                <a:solidFill>
                  <a:srgbClr val="205070"/>
                </a:solidFill>
              </a:rPr>
              <a:t>Pi-Sp      Shayla Sego</a:t>
            </a:r>
            <a:endParaRPr b="1" sz="2200">
              <a:solidFill>
                <a:srgbClr val="205070"/>
              </a:solidFill>
            </a:endParaRPr>
          </a:p>
          <a:p>
            <a:pPr indent="-215900" lvl="1" marL="368300" marR="0" rtl="0" algn="l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Clr>
                <a:srgbClr val="205070"/>
              </a:buClr>
              <a:buSzPts val="2200"/>
              <a:buChar char="•"/>
            </a:pPr>
            <a:r>
              <a:rPr b="1" lang="en" sz="2200">
                <a:solidFill>
                  <a:srgbClr val="205070"/>
                </a:solidFill>
              </a:rPr>
              <a:t>Sq-Z       Phil Handley</a:t>
            </a:r>
            <a:endParaRPr b="1" sz="2200">
              <a:solidFill>
                <a:srgbClr val="205070"/>
              </a:solidFill>
            </a:endParaRPr>
          </a:p>
          <a:p>
            <a:pPr indent="0" lvl="0" marL="914400" marR="0" rtl="0" algn="l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05070"/>
              </a:solidFill>
            </a:endParaRPr>
          </a:p>
          <a:p>
            <a:pPr indent="0" lvl="0" marL="914400" marR="0" rtl="0" algn="l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marR="0" rtl="0" algn="l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205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5150250" y="533000"/>
            <a:ext cx="35154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300" u="none" cap="none" strike="noStrike">
                <a:solidFill>
                  <a:srgbClr val="20507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/>
          </a:p>
          <a:p>
            <a:pPr indent="0" lvl="0" marL="0" marR="0" rtl="0" algn="l">
              <a:lnSpc>
                <a:spcPct val="1251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2050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 rotWithShape="1">
          <a:blip r:embed="rId5">
            <a:alphaModFix/>
          </a:blip>
          <a:srcRect b="1757" l="0" r="0" t="28759"/>
          <a:stretch/>
        </p:blipFill>
        <p:spPr>
          <a:xfrm>
            <a:off x="5150250" y="1183063"/>
            <a:ext cx="3227831" cy="300837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EBEB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/>
          <p:nvPr/>
        </p:nvSpPr>
        <p:spPr>
          <a:xfrm rot="172668">
            <a:off x="4857012" y="1156545"/>
            <a:ext cx="1338488" cy="709783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2"/>
          <p:cNvSpPr/>
          <p:nvPr/>
        </p:nvSpPr>
        <p:spPr>
          <a:xfrm flipH="1" rot="-348783">
            <a:off x="2849054" y="1520692"/>
            <a:ext cx="1602440" cy="837116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2"/>
          <p:cNvSpPr txBox="1"/>
          <p:nvPr>
            <p:ph type="title"/>
          </p:nvPr>
        </p:nvSpPr>
        <p:spPr>
          <a:xfrm>
            <a:off x="387900" y="270825"/>
            <a:ext cx="8368200" cy="686100"/>
          </a:xfrm>
          <a:prstGeom prst="rect">
            <a:avLst/>
          </a:prstGeom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Poiret One"/>
                <a:ea typeface="Poiret One"/>
                <a:cs typeface="Poiret One"/>
                <a:sym typeface="Poiret One"/>
              </a:rPr>
              <a:t>Where will YOU be one year from now?</a:t>
            </a:r>
            <a:r>
              <a:rPr b="1" lang="en" sz="2700">
                <a:latin typeface="Poiret One"/>
                <a:ea typeface="Poiret One"/>
                <a:cs typeface="Poiret One"/>
                <a:sym typeface="Poiret One"/>
              </a:rPr>
              <a:t> </a:t>
            </a:r>
            <a:endParaRPr b="1"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4910350" y="1301975"/>
            <a:ext cx="1231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Employment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2"/>
          <p:cNvSpPr/>
          <p:nvPr/>
        </p:nvSpPr>
        <p:spPr>
          <a:xfrm flipH="1" rot="-570134">
            <a:off x="575871" y="2683610"/>
            <a:ext cx="1628241" cy="86778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2"/>
          <p:cNvSpPr/>
          <p:nvPr/>
        </p:nvSpPr>
        <p:spPr>
          <a:xfrm rot="293376">
            <a:off x="6152325" y="1721745"/>
            <a:ext cx="1597915" cy="924075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2"/>
          <p:cNvSpPr/>
          <p:nvPr/>
        </p:nvSpPr>
        <p:spPr>
          <a:xfrm flipH="1" rot="-823713">
            <a:off x="1036885" y="1479744"/>
            <a:ext cx="1395570" cy="738678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2"/>
          <p:cNvSpPr/>
          <p:nvPr/>
        </p:nvSpPr>
        <p:spPr>
          <a:xfrm rot="175126">
            <a:off x="7256685" y="2742231"/>
            <a:ext cx="1431657" cy="769888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2"/>
          <p:cNvSpPr txBox="1"/>
          <p:nvPr/>
        </p:nvSpPr>
        <p:spPr>
          <a:xfrm>
            <a:off x="7201575" y="2794763"/>
            <a:ext cx="14715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Internship/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Apprenticeship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025" y="1655325"/>
            <a:ext cx="3562725" cy="33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476075" y="2040625"/>
            <a:ext cx="2950801" cy="29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/>
        </p:nvSpPr>
        <p:spPr>
          <a:xfrm>
            <a:off x="2517688" y="1546275"/>
            <a:ext cx="23049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Trade/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Vocational School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6083225" y="1848450"/>
            <a:ext cx="1736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College/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University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1324275" y="1655325"/>
            <a:ext cx="820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Military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31450" y="2758744"/>
            <a:ext cx="27171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Church/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Humanitarian Service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387900" y="349625"/>
            <a:ext cx="8368200" cy="6861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Poiret One"/>
                <a:ea typeface="Poiret One"/>
                <a:cs typeface="Poiret One"/>
                <a:sym typeface="Poiret One"/>
              </a:rPr>
              <a:t>What if I am undecided? </a:t>
            </a:r>
            <a:endParaRPr b="1" sz="5300"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719100" y="1723250"/>
            <a:ext cx="2443800" cy="2433900"/>
          </a:xfrm>
          <a:prstGeom prst="rect">
            <a:avLst/>
          </a:prstGeom>
          <a:gradFill>
            <a:gsLst>
              <a:gs pos="0">
                <a:srgbClr val="7DC3D6"/>
              </a:gs>
              <a:gs pos="100000">
                <a:srgbClr val="398397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EVALUATE </a:t>
            </a:r>
            <a:endParaRPr b="1"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trengths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Values 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Personality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Skills 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YouScience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an excellent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resource!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3469375" y="1523150"/>
            <a:ext cx="2335500" cy="28341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RESEARCH </a:t>
            </a:r>
            <a:endParaRPr b="1"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CAREERS WHICH INTEREST YOU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School, Career, and Employer Websites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 College &amp; Career Events, Including Tours &amp; Open Houses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6111350" y="1723300"/>
            <a:ext cx="2335500" cy="24339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DETERMINE </a:t>
            </a:r>
            <a:endParaRPr b="1"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TYPE &amp; LEVEL OF TRAINING/SCHOOLING REQUIRED</a:t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On-the-Job Training, Apprenticeship, Diploma, Certificate, Associate Degree, Bachelor Degree, Graduate Degree </a:t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7F95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34"/>
          <p:cNvGrpSpPr/>
          <p:nvPr/>
        </p:nvGrpSpPr>
        <p:grpSpPr>
          <a:xfrm>
            <a:off x="-1000131" y="0"/>
            <a:ext cx="10494127" cy="5631233"/>
            <a:chOff x="0" y="0"/>
            <a:chExt cx="27984338" cy="15016622"/>
          </a:xfrm>
        </p:grpSpPr>
        <p:pic>
          <p:nvPicPr>
            <p:cNvPr id="233" name="Google Shape;233;p34"/>
            <p:cNvPicPr preferRelativeResize="0"/>
            <p:nvPr/>
          </p:nvPicPr>
          <p:blipFill rotWithShape="1">
            <a:blip r:embed="rId3">
              <a:alphaModFix amt="40000"/>
            </a:blip>
            <a:srcRect b="1048" l="14280" r="0" t="0"/>
            <a:stretch/>
          </p:blipFill>
          <p:spPr>
            <a:xfrm rot="-5400000">
              <a:off x="622042" y="6331282"/>
              <a:ext cx="8063297" cy="930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34"/>
            <p:cNvPicPr preferRelativeResize="0"/>
            <p:nvPr/>
          </p:nvPicPr>
          <p:blipFill rotWithShape="1">
            <a:blip r:embed="rId3">
              <a:alphaModFix amt="40000"/>
            </a:blip>
            <a:srcRect b="0" l="0" r="25656" t="1293"/>
            <a:stretch/>
          </p:blipFill>
          <p:spPr>
            <a:xfrm rot="-5400000">
              <a:off x="1267720" y="-1145763"/>
              <a:ext cx="6992870" cy="9284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34"/>
            <p:cNvPicPr preferRelativeResize="0"/>
            <p:nvPr/>
          </p:nvPicPr>
          <p:blipFill rotWithShape="1">
            <a:blip r:embed="rId3">
              <a:alphaModFix amt="40000"/>
            </a:blip>
            <a:srcRect b="1048" l="14280" r="0" t="0"/>
            <a:stretch/>
          </p:blipFill>
          <p:spPr>
            <a:xfrm rot="-5400000">
              <a:off x="9923117" y="6331282"/>
              <a:ext cx="8063297" cy="930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34"/>
            <p:cNvPicPr preferRelativeResize="0"/>
            <p:nvPr/>
          </p:nvPicPr>
          <p:blipFill rotWithShape="1">
            <a:blip r:embed="rId3">
              <a:alphaModFix amt="40000"/>
            </a:blip>
            <a:srcRect b="0" l="0" r="25656" t="1293"/>
            <a:stretch/>
          </p:blipFill>
          <p:spPr>
            <a:xfrm rot="-5400000">
              <a:off x="10568794" y="-1145763"/>
              <a:ext cx="6992870" cy="9284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34"/>
            <p:cNvPicPr preferRelativeResize="0"/>
            <p:nvPr/>
          </p:nvPicPr>
          <p:blipFill rotWithShape="1">
            <a:blip r:embed="rId3">
              <a:alphaModFix amt="40000"/>
            </a:blip>
            <a:srcRect b="1048" l="14280" r="0" t="0"/>
            <a:stretch/>
          </p:blipFill>
          <p:spPr>
            <a:xfrm rot="-5400000">
              <a:off x="19200027" y="6331282"/>
              <a:ext cx="8063297" cy="930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34"/>
            <p:cNvPicPr preferRelativeResize="0"/>
            <p:nvPr/>
          </p:nvPicPr>
          <p:blipFill rotWithShape="1">
            <a:blip r:embed="rId3">
              <a:alphaModFix amt="40000"/>
            </a:blip>
            <a:srcRect b="0" l="0" r="25656" t="1293"/>
            <a:stretch/>
          </p:blipFill>
          <p:spPr>
            <a:xfrm rot="-5400000">
              <a:off x="19845705" y="-1145763"/>
              <a:ext cx="6992870" cy="92843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34"/>
          <p:cNvSpPr/>
          <p:nvPr/>
        </p:nvSpPr>
        <p:spPr>
          <a:xfrm>
            <a:off x="741435" y="514350"/>
            <a:ext cx="7661429" cy="4114962"/>
          </a:xfrm>
          <a:custGeom>
            <a:rect b="b" l="l" r="r" t="t"/>
            <a:pathLst>
              <a:path extrusionOk="0" h="2813649" w="5238584">
                <a:moveTo>
                  <a:pt x="0" y="0"/>
                </a:moveTo>
                <a:lnTo>
                  <a:pt x="5238584" y="0"/>
                </a:lnTo>
                <a:lnTo>
                  <a:pt x="5238584" y="2813649"/>
                </a:lnTo>
                <a:lnTo>
                  <a:pt x="0" y="2813649"/>
                </a:lnTo>
                <a:close/>
              </a:path>
            </a:pathLst>
          </a:custGeom>
          <a:solidFill>
            <a:srgbClr val="F5F5EF"/>
          </a:solidFill>
          <a:ln>
            <a:noFill/>
          </a:ln>
        </p:spPr>
      </p:sp>
      <p:sp>
        <p:nvSpPr>
          <p:cNvPr id="240" name="Google Shape;240;p34"/>
          <p:cNvSpPr txBox="1"/>
          <p:nvPr/>
        </p:nvSpPr>
        <p:spPr>
          <a:xfrm>
            <a:off x="1049546" y="883205"/>
            <a:ext cx="7045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F7F95"/>
                </a:solidFill>
                <a:latin typeface="Spartan"/>
                <a:ea typeface="Spartan"/>
                <a:cs typeface="Spartan"/>
                <a:sym typeface="Spartan"/>
              </a:rPr>
              <a:t>If you are applying for any type of educational program </a:t>
            </a:r>
            <a:r>
              <a:rPr b="1" lang="en" sz="1700">
                <a:solidFill>
                  <a:srgbClr val="1F7F95"/>
                </a:solidFill>
                <a:latin typeface="Spartan"/>
                <a:ea typeface="Spartan"/>
                <a:cs typeface="Spartan"/>
                <a:sym typeface="Spartan"/>
              </a:rPr>
              <a:t>–</a:t>
            </a:r>
            <a:r>
              <a:rPr b="1" lang="en" sz="2600">
                <a:solidFill>
                  <a:srgbClr val="1F7F95"/>
                </a:solidFill>
                <a:latin typeface="Spartan"/>
                <a:ea typeface="Spartan"/>
                <a:cs typeface="Spartan"/>
                <a:sym typeface="Spartan"/>
              </a:rPr>
              <a:t> </a:t>
            </a:r>
            <a:endParaRPr b="1" sz="2600">
              <a:solidFill>
                <a:srgbClr val="1F7F95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F7F95"/>
                </a:solidFill>
                <a:latin typeface="Spartan"/>
                <a:ea typeface="Spartan"/>
                <a:cs typeface="Spartan"/>
                <a:sym typeface="Spartan"/>
              </a:rPr>
              <a:t>c</a:t>
            </a:r>
            <a:r>
              <a:rPr b="1" lang="en" sz="2100">
                <a:solidFill>
                  <a:srgbClr val="1F7F95"/>
                </a:solidFill>
                <a:latin typeface="Spartan"/>
                <a:ea typeface="Spartan"/>
                <a:cs typeface="Spartan"/>
                <a:sym typeface="Spartan"/>
              </a:rPr>
              <a:t>ollege, technical school, </a:t>
            </a:r>
            <a:endParaRPr b="1" sz="2100">
              <a:solidFill>
                <a:srgbClr val="1F7F95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F7F95"/>
                </a:solidFill>
                <a:latin typeface="Spartan"/>
                <a:ea typeface="Spartan"/>
                <a:cs typeface="Spartan"/>
                <a:sym typeface="Spartan"/>
              </a:rPr>
              <a:t>trade program, etc. – </a:t>
            </a:r>
            <a:endParaRPr b="1" sz="2600">
              <a:solidFill>
                <a:srgbClr val="1F7F95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F7F95"/>
                </a:solidFill>
                <a:latin typeface="Spartan"/>
                <a:ea typeface="Spartan"/>
                <a:cs typeface="Spartan"/>
                <a:sym typeface="Spartan"/>
              </a:rPr>
              <a:t>KNOW THE APPLICATION</a:t>
            </a:r>
            <a:endParaRPr b="1" sz="2600">
              <a:solidFill>
                <a:srgbClr val="1F7F95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F7F95"/>
                </a:solidFill>
                <a:latin typeface="Spartan"/>
                <a:ea typeface="Spartan"/>
                <a:cs typeface="Spartan"/>
                <a:sym typeface="Spartan"/>
              </a:rPr>
              <a:t>DEADLINES &amp; REQUIREMENTS.</a:t>
            </a:r>
            <a:endParaRPr b="1" sz="2600">
              <a:solidFill>
                <a:srgbClr val="1F7F95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1F7F95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C78D8"/>
                </a:solidFill>
                <a:latin typeface="Spartan"/>
                <a:ea typeface="Spartan"/>
                <a:cs typeface="Spartan"/>
                <a:sym typeface="Spartan"/>
              </a:rPr>
              <a:t>*Always use your personal email address</a:t>
            </a:r>
            <a:endParaRPr b="1" sz="1700">
              <a:solidFill>
                <a:srgbClr val="3C78D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C78D8"/>
                </a:solidFill>
                <a:latin typeface="Spartan"/>
                <a:ea typeface="Spartan"/>
                <a:cs typeface="Spartan"/>
                <a:sym typeface="Spartan"/>
              </a:rPr>
              <a:t>(not your csddocs account) for applications to keep </a:t>
            </a:r>
            <a:endParaRPr b="1" sz="1700">
              <a:solidFill>
                <a:srgbClr val="3C78D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C78D8"/>
                </a:solidFill>
                <a:latin typeface="Spartan"/>
                <a:ea typeface="Spartan"/>
                <a:cs typeface="Spartan"/>
                <a:sym typeface="Spartan"/>
              </a:rPr>
              <a:t>receiving</a:t>
            </a:r>
            <a:r>
              <a:rPr b="1" lang="en" sz="1700">
                <a:solidFill>
                  <a:srgbClr val="3C78D8"/>
                </a:solidFill>
                <a:latin typeface="Spartan"/>
                <a:ea typeface="Spartan"/>
                <a:cs typeface="Spartan"/>
                <a:sym typeface="Spartan"/>
              </a:rPr>
              <a:t> communications after graduation.</a:t>
            </a:r>
            <a:endParaRPr b="1" sz="1700">
              <a:solidFill>
                <a:srgbClr val="3C78D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41" name="Google Shape;241;p34"/>
          <p:cNvSpPr/>
          <p:nvPr/>
        </p:nvSpPr>
        <p:spPr>
          <a:xfrm>
            <a:off x="7720716" y="-206875"/>
            <a:ext cx="1349439" cy="134943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2EEBA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82414">
            <a:off x="-41250" y="3722844"/>
            <a:ext cx="1267871" cy="1096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EF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/>
          <p:nvPr/>
        </p:nvSpPr>
        <p:spPr>
          <a:xfrm>
            <a:off x="-252208" y="1635534"/>
            <a:ext cx="9453318" cy="3610829"/>
          </a:xfrm>
          <a:prstGeom prst="rect">
            <a:avLst/>
          </a:prstGeom>
          <a:solidFill>
            <a:srgbClr val="D4EBEB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5"/>
          <p:cNvSpPr txBox="1"/>
          <p:nvPr/>
        </p:nvSpPr>
        <p:spPr>
          <a:xfrm>
            <a:off x="1975801" y="353160"/>
            <a:ext cx="51924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Monitor College Application Deadlines</a:t>
            </a:r>
            <a:endParaRPr sz="700"/>
          </a:p>
        </p:txBody>
      </p:sp>
      <p:sp>
        <p:nvSpPr>
          <p:cNvPr id="249" name="Google Shape;249;p35"/>
          <p:cNvSpPr txBox="1"/>
          <p:nvPr/>
        </p:nvSpPr>
        <p:spPr>
          <a:xfrm>
            <a:off x="105925" y="1774650"/>
            <a:ext cx="9265800" cy="3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1" marL="71120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C6980"/>
              </a:buClr>
              <a:buSzPts val="3000"/>
              <a:buFont typeface="Spartan"/>
              <a:buChar char="•"/>
            </a:pPr>
            <a:r>
              <a:rPr i="0" lang="en" sz="3000" u="none" cap="none" strike="noStrike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Priority vs. Final Deadline</a:t>
            </a:r>
            <a:endParaRPr sz="400">
              <a:latin typeface="Spartan"/>
              <a:ea typeface="Spartan"/>
              <a:cs typeface="Spartan"/>
              <a:sym typeface="Spartan"/>
            </a:endParaRPr>
          </a:p>
          <a:p>
            <a:pPr indent="-342900" lvl="1" marL="71120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C6980"/>
              </a:buClr>
              <a:buSzPts val="3000"/>
              <a:buFont typeface="Spartan"/>
              <a:buChar char="•"/>
            </a:pPr>
            <a:r>
              <a:rPr i="0" lang="en" sz="3000" u="none" cap="none" strike="noStrike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Letters of Recommendation</a:t>
            </a:r>
            <a:endParaRPr sz="400">
              <a:latin typeface="Spartan"/>
              <a:ea typeface="Spartan"/>
              <a:cs typeface="Spartan"/>
              <a:sym typeface="Spartan"/>
            </a:endParaRPr>
          </a:p>
          <a:p>
            <a:pPr indent="-342900" lvl="1" marL="71120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C6980"/>
              </a:buClr>
              <a:buSzPts val="3000"/>
              <a:buFont typeface="Spartan"/>
              <a:buChar char="•"/>
            </a:pPr>
            <a:r>
              <a:rPr i="0" lang="en" sz="3000" u="none" cap="none" strike="noStrike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Transcript Request</a:t>
            </a:r>
            <a:r>
              <a:rPr lang="en" sz="3000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–Parchment.com</a:t>
            </a:r>
            <a:endParaRPr sz="400">
              <a:latin typeface="Spartan"/>
              <a:ea typeface="Spartan"/>
              <a:cs typeface="Spartan"/>
              <a:sym typeface="Spartan"/>
            </a:endParaRPr>
          </a:p>
          <a:p>
            <a:pPr indent="-342900" lvl="1" marL="71120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C6980"/>
              </a:buClr>
              <a:buSzPts val="3000"/>
              <a:buFont typeface="Spartan"/>
              <a:buChar char="•"/>
            </a:pPr>
            <a:r>
              <a:rPr i="0" lang="en" sz="3000" u="none" cap="none" strike="noStrike">
                <a:solidFill>
                  <a:srgbClr val="0C6980"/>
                </a:solidFill>
                <a:latin typeface="Spartan"/>
                <a:ea typeface="Spartan"/>
                <a:cs typeface="Spartan"/>
                <a:sym typeface="Spartan"/>
              </a:rPr>
              <a:t>ACT Scores</a:t>
            </a:r>
            <a:endParaRPr i="0" sz="3000" u="none" cap="none" strike="noStrike">
              <a:solidFill>
                <a:srgbClr val="0C698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700" u="none" cap="none" strike="noStrike">
                <a:solidFill>
                  <a:srgbClr val="0000FF"/>
                </a:solidFill>
                <a:latin typeface="Spartan"/>
                <a:ea typeface="Spartan"/>
                <a:cs typeface="Spartan"/>
                <a:sym typeface="Spartan"/>
              </a:rPr>
              <a:t>* Follow instructions specific to your</a:t>
            </a:r>
            <a:r>
              <a:rPr lang="en" sz="2700">
                <a:solidFill>
                  <a:srgbClr val="0000FF"/>
                </a:solidFill>
                <a:latin typeface="Spartan"/>
                <a:ea typeface="Spartan"/>
                <a:cs typeface="Spartan"/>
                <a:sym typeface="Spartan"/>
              </a:rPr>
              <a:t> </a:t>
            </a:r>
            <a:r>
              <a:rPr i="0" lang="en" sz="2700" u="none" cap="none" strike="noStrike">
                <a:solidFill>
                  <a:srgbClr val="0000FF"/>
                </a:solidFill>
                <a:latin typeface="Spartan"/>
                <a:ea typeface="Spartan"/>
                <a:cs typeface="Spartan"/>
                <a:sym typeface="Spartan"/>
              </a:rPr>
              <a:t>college! </a:t>
            </a:r>
            <a:endParaRPr sz="100">
              <a:solidFill>
                <a:srgbClr val="0000FF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just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C69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654897">
            <a:off x="15601" y="29659"/>
            <a:ext cx="1904604" cy="952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1725" y="0"/>
            <a:ext cx="1512275" cy="16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82412">
            <a:off x="896823" y="449945"/>
            <a:ext cx="972090" cy="84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E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/>
          <p:nvPr/>
        </p:nvSpPr>
        <p:spPr>
          <a:xfrm>
            <a:off x="-62300" y="0"/>
            <a:ext cx="5640300" cy="5143500"/>
          </a:xfrm>
          <a:prstGeom prst="rect">
            <a:avLst/>
          </a:prstGeom>
          <a:solidFill>
            <a:srgbClr val="4F9D9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36"/>
          <p:cNvGrpSpPr/>
          <p:nvPr/>
        </p:nvGrpSpPr>
        <p:grpSpPr>
          <a:xfrm>
            <a:off x="5578100" y="0"/>
            <a:ext cx="3565896" cy="5142988"/>
            <a:chOff x="0" y="0"/>
            <a:chExt cx="9509055" cy="18991830"/>
          </a:xfrm>
        </p:grpSpPr>
        <p:pic>
          <p:nvPicPr>
            <p:cNvPr id="259" name="Google Shape;259;p36"/>
            <p:cNvPicPr preferRelativeResize="0"/>
            <p:nvPr/>
          </p:nvPicPr>
          <p:blipFill rotWithShape="1">
            <a:blip r:embed="rId3">
              <a:alphaModFix amt="9999"/>
            </a:blip>
            <a:srcRect b="0" l="0" r="0" t="0"/>
            <a:stretch/>
          </p:blipFill>
          <p:spPr>
            <a:xfrm>
              <a:off x="0" y="0"/>
              <a:ext cx="9509055" cy="9509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6"/>
            <p:cNvPicPr preferRelativeResize="0"/>
            <p:nvPr/>
          </p:nvPicPr>
          <p:blipFill rotWithShape="1">
            <a:blip r:embed="rId4">
              <a:alphaModFix amt="9999"/>
            </a:blip>
            <a:srcRect b="0" l="0" r="0" t="0"/>
            <a:stretch/>
          </p:blipFill>
          <p:spPr>
            <a:xfrm>
              <a:off x="0" y="9482775"/>
              <a:ext cx="9509055" cy="95090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1" name="Google Shape;26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5384" y="3821229"/>
            <a:ext cx="2374266" cy="122274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6"/>
          <p:cNvSpPr txBox="1"/>
          <p:nvPr/>
        </p:nvSpPr>
        <p:spPr>
          <a:xfrm>
            <a:off x="5635226" y="375784"/>
            <a:ext cx="3526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700" u="none" cap="none" strike="noStrike">
                <a:solidFill>
                  <a:srgbClr val="0C6980"/>
                </a:solidFill>
                <a:latin typeface="Lobster"/>
                <a:ea typeface="Lobster"/>
                <a:cs typeface="Lobster"/>
                <a:sym typeface="Lobster"/>
              </a:rPr>
              <a:t>FAFSA Night!</a:t>
            </a:r>
            <a:endParaRPr sz="12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63" name="Google Shape;263;p36"/>
          <p:cNvSpPr txBox="1"/>
          <p:nvPr/>
        </p:nvSpPr>
        <p:spPr>
          <a:xfrm>
            <a:off x="526361" y="375771"/>
            <a:ext cx="44631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F5F5EF"/>
                </a:solidFill>
                <a:latin typeface="Spartan"/>
                <a:ea typeface="Spartan"/>
                <a:cs typeface="Spartan"/>
                <a:sym typeface="Spartan"/>
              </a:rPr>
              <a:t>Complete the FAFSA</a:t>
            </a:r>
            <a:endParaRPr sz="700"/>
          </a:p>
        </p:txBody>
      </p:sp>
      <p:sp>
        <p:nvSpPr>
          <p:cNvPr id="264" name="Google Shape;264;p36"/>
          <p:cNvSpPr txBox="1"/>
          <p:nvPr/>
        </p:nvSpPr>
        <p:spPr>
          <a:xfrm>
            <a:off x="269606" y="1719969"/>
            <a:ext cx="4976700" cy="29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6700" lvl="1" marL="53340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F5F5EF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F5F5EF"/>
                </a:solidFill>
                <a:latin typeface="Arial"/>
                <a:ea typeface="Arial"/>
                <a:cs typeface="Arial"/>
                <a:sym typeface="Arial"/>
              </a:rPr>
              <a:t>Some scholarships require the FAFSA (including the </a:t>
            </a:r>
            <a:r>
              <a:rPr lang="en" sz="2400">
                <a:solidFill>
                  <a:srgbClr val="F5F5EF"/>
                </a:solidFill>
              </a:rPr>
              <a:t>Opportunity</a:t>
            </a:r>
            <a:r>
              <a:rPr b="0" i="0" lang="en" sz="2400" u="none" cap="none" strike="noStrike">
                <a:solidFill>
                  <a:srgbClr val="F5F5EF"/>
                </a:solidFill>
                <a:latin typeface="Arial"/>
                <a:ea typeface="Arial"/>
                <a:cs typeface="Arial"/>
                <a:sym typeface="Arial"/>
              </a:rPr>
              <a:t> Scholarship)</a:t>
            </a:r>
            <a:endParaRPr sz="700"/>
          </a:p>
          <a:p>
            <a:pPr indent="-266700" lvl="1" marL="53340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F5F5EF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F5F5EF"/>
                </a:solidFill>
                <a:latin typeface="Arial"/>
                <a:ea typeface="Arial"/>
                <a:cs typeface="Arial"/>
                <a:sym typeface="Arial"/>
              </a:rPr>
              <a:t>FAFSA </a:t>
            </a:r>
            <a:r>
              <a:rPr lang="en" sz="2400">
                <a:solidFill>
                  <a:srgbClr val="F5F5EF"/>
                </a:solidFill>
              </a:rPr>
              <a:t>application</a:t>
            </a:r>
            <a:r>
              <a:rPr lang="en" sz="2400">
                <a:solidFill>
                  <a:srgbClr val="F5F5EF"/>
                </a:solidFill>
              </a:rPr>
              <a:t> will be available in December </a:t>
            </a:r>
            <a:r>
              <a:rPr b="0" i="0" lang="en" sz="2400" u="none" cap="none" strike="noStrike">
                <a:solidFill>
                  <a:srgbClr val="F5F5EF"/>
                </a:solidFill>
                <a:latin typeface="Arial"/>
                <a:ea typeface="Arial"/>
                <a:cs typeface="Arial"/>
                <a:sym typeface="Arial"/>
              </a:rPr>
              <a:t>at www.fafsa.gov</a:t>
            </a:r>
            <a:endParaRPr sz="700"/>
          </a:p>
        </p:txBody>
      </p:sp>
      <p:sp>
        <p:nvSpPr>
          <p:cNvPr id="265" name="Google Shape;265;p36"/>
          <p:cNvSpPr txBox="1"/>
          <p:nvPr/>
        </p:nvSpPr>
        <p:spPr>
          <a:xfrm>
            <a:off x="5635229" y="1158317"/>
            <a:ext cx="3451500" cy="25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05070"/>
                </a:solidFill>
              </a:rPr>
              <a:t>Tuesday, </a:t>
            </a:r>
            <a:r>
              <a:rPr b="1" lang="en" sz="2500">
                <a:solidFill>
                  <a:srgbClr val="205070"/>
                </a:solidFill>
              </a:rPr>
              <a:t>January</a:t>
            </a:r>
            <a:r>
              <a:rPr b="1" lang="en" sz="2500">
                <a:solidFill>
                  <a:srgbClr val="205070"/>
                </a:solidFill>
              </a:rPr>
              <a:t> 9th</a:t>
            </a:r>
            <a:r>
              <a:rPr b="1" i="0" lang="en" sz="2500" u="none" cap="none" strike="noStrike">
                <a:solidFill>
                  <a:srgbClr val="205070"/>
                </a:solidFill>
              </a:rPr>
              <a:t> </a:t>
            </a:r>
            <a:endParaRPr b="1" sz="700"/>
          </a:p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500" u="none" cap="none" strike="noStrike">
                <a:solidFill>
                  <a:srgbClr val="205070"/>
                </a:solidFill>
              </a:rPr>
              <a:t>6:</a:t>
            </a:r>
            <a:r>
              <a:rPr b="1" lang="en" sz="2500">
                <a:solidFill>
                  <a:srgbClr val="205070"/>
                </a:solidFill>
              </a:rPr>
              <a:t>00 </a:t>
            </a:r>
            <a:r>
              <a:rPr b="1" i="0" lang="en" sz="2500" u="none" cap="none" strike="noStrike">
                <a:solidFill>
                  <a:srgbClr val="205070"/>
                </a:solidFill>
              </a:rPr>
              <a:t>PM</a:t>
            </a:r>
            <a:endParaRPr b="1" i="0" sz="2500" u="none" cap="none" strike="noStrike">
              <a:solidFill>
                <a:srgbClr val="205070"/>
              </a:solidFill>
            </a:endParaRPr>
          </a:p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05070"/>
                </a:solidFill>
              </a:rPr>
              <a:t>Atrium</a:t>
            </a:r>
            <a:endParaRPr b="1" sz="2500">
              <a:solidFill>
                <a:srgbClr val="205070"/>
              </a:solidFill>
            </a:endParaRPr>
          </a:p>
          <a:p>
            <a:pPr indent="0" lvl="0" marL="0" marR="0" rtl="0" algn="ctr">
              <a:lnSpc>
                <a:spcPct val="58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" u="none" cap="none" strike="noStrike">
              <a:solidFill>
                <a:srgbClr val="20507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500" u="none" cap="none" strike="noStrike">
                <a:solidFill>
                  <a:srgbClr val="2050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2300" u="none" cap="none" strike="noStrike">
                <a:solidFill>
                  <a:srgbClr val="205070"/>
                </a:solidFill>
                <a:latin typeface="Arial"/>
                <a:ea typeface="Arial"/>
                <a:cs typeface="Arial"/>
                <a:sym typeface="Arial"/>
              </a:rPr>
              <a:t>See flyer for a list </a:t>
            </a:r>
            <a:endParaRPr b="0" i="0" sz="2300" u="none" cap="none" strike="noStrike">
              <a:solidFill>
                <a:srgbClr val="20507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300" u="none" cap="none" strike="noStrike">
                <a:solidFill>
                  <a:srgbClr val="205070"/>
                </a:solidFill>
                <a:latin typeface="Arial"/>
                <a:ea typeface="Arial"/>
                <a:cs typeface="Arial"/>
                <a:sym typeface="Arial"/>
              </a:rPr>
              <a:t>of what to bring! 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